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</p:sldMasterIdLst>
  <p:notesMasterIdLst>
    <p:notesMasterId r:id="rId31"/>
  </p:notesMasterIdLst>
  <p:sldIdLst>
    <p:sldId id="541" r:id="rId4"/>
    <p:sldId id="524" r:id="rId5"/>
    <p:sldId id="548" r:id="rId6"/>
    <p:sldId id="525" r:id="rId7"/>
    <p:sldId id="545" r:id="rId8"/>
    <p:sldId id="544" r:id="rId9"/>
    <p:sldId id="558" r:id="rId10"/>
    <p:sldId id="546" r:id="rId11"/>
    <p:sldId id="547" r:id="rId12"/>
    <p:sldId id="494" r:id="rId13"/>
    <p:sldId id="498" r:id="rId14"/>
    <p:sldId id="508" r:id="rId15"/>
    <p:sldId id="509" r:id="rId16"/>
    <p:sldId id="513" r:id="rId17"/>
    <p:sldId id="501" r:id="rId18"/>
    <p:sldId id="499" r:id="rId19"/>
    <p:sldId id="504" r:id="rId20"/>
    <p:sldId id="506" r:id="rId21"/>
    <p:sldId id="556" r:id="rId22"/>
    <p:sldId id="521" r:id="rId23"/>
    <p:sldId id="514" r:id="rId24"/>
    <p:sldId id="526" r:id="rId25"/>
    <p:sldId id="529" r:id="rId26"/>
    <p:sldId id="530" r:id="rId27"/>
    <p:sldId id="531" r:id="rId28"/>
    <p:sldId id="532" r:id="rId29"/>
    <p:sldId id="559" r:id="rId3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1873" autoAdjust="0"/>
  </p:normalViewPr>
  <p:slideViewPr>
    <p:cSldViewPr snapToGrid="0" snapToObjects="1">
      <p:cViewPr varScale="1">
        <p:scale>
          <a:sx n="68" d="100"/>
          <a:sy n="68" d="100"/>
        </p:scale>
        <p:origin x="1240" y="5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microsoft.com/office/2015/10/relationships/revisionInfo" Target="revisionInfo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8885DDB-7CDD-467A-863A-32E2C86EE956}" type="datetimeFigureOut">
              <a:rPr lang="en-US"/>
              <a:pPr>
                <a:defRPr/>
              </a:pPr>
              <a:t>11/2/2017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42DF3FA-969F-44AA-8C4C-818114EEA0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4776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GB"/>
              <a:t>GET SOME LARGE POST-ITS and FLIP CHART PAPER for DRIVER DIAGRAM</a:t>
            </a: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defRPr/>
            </a:pPr>
            <a:fld id="{D2419FE3-C932-F74B-A3D8-B27993840AF2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defRPr/>
            </a:pPr>
            <a:fld id="{5C3E275B-D351-3D4B-8A0D-0926BC2107A4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  <p:sp>
        <p:nvSpPr>
          <p:cNvPr id="2457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80" name="Notes Placeholder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en-US"/>
              <a:t>Lean principle – key definition</a:t>
            </a:r>
          </a:p>
        </p:txBody>
      </p:sp>
      <p:sp>
        <p:nvSpPr>
          <p:cNvPr id="2355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A9120C22-1304-7643-9265-07D5DD9D6ADD}" type="slidenum">
              <a:rPr lang="en-GB" sz="1200"/>
              <a:pPr algn="r" eaLnBrk="1" hangingPunct="1"/>
              <a:t>15</a:t>
            </a:fld>
            <a:endParaRPr lang="en-GB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GB"/>
              <a:t>Simple – phelbotomist taking blood</a:t>
            </a:r>
          </a:p>
          <a:p>
            <a:pPr>
              <a:defRPr/>
            </a:pPr>
            <a:r>
              <a:rPr lang="en-GB"/>
              <a:t>Complex – enhanced recovery following hip replacement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defRPr/>
            </a:pPr>
            <a:fld id="{8D661F1E-5CA7-5E42-97FB-3C845410B253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defRPr/>
            </a:pPr>
            <a:fld id="{C69D1E99-1547-564C-BA0F-92DD0A7E0D32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  <p:sp>
        <p:nvSpPr>
          <p:cNvPr id="2765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2" name="Notes Placeholder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en-US"/>
              <a:t>Preoperative assessment pathway project done by one of my colleagues – here a series of photos demonstrating how to construct a process mapping diagram – sat down with pre-op nurses, lead consultant and project manager to map out being referred for surgery to undergoing surgery concentrating on the pre-assessment part, and what you in reality need to improve rather than necessarily what YOU perceive to be the problem</a:t>
            </a:r>
          </a:p>
        </p:txBody>
      </p:sp>
      <p:sp>
        <p:nvSpPr>
          <p:cNvPr id="2970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E4BE1617-47CE-0447-980C-679E6C95FE7F}" type="slidenum">
              <a:rPr lang="en-GB" sz="1200"/>
              <a:pPr algn="r" eaLnBrk="1" hangingPunct="1"/>
              <a:t>17</a:t>
            </a:fld>
            <a:endParaRPr lang="en-GB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GB"/>
              <a:t>GET SOME LARGE POST-ITS and FLIP CHART PAPER for DRIVER DIAGRAM</a:t>
            </a: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defRPr/>
            </a:pPr>
            <a:fld id="{0673DAFB-1A56-E34C-9EDF-E88EE9157D1B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743ED069-E8DE-44CE-8399-9C617DA4DD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CCCA77-C26D-4150-8F46-BD334ECB750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99A98C43-CC90-46DF-B084-1D6313CEA88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2B796ED2-80AA-4614-B3AD-78BB8665B9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857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defRPr/>
            </a:pPr>
            <a:fld id="{262023C5-69DA-8647-9AE2-C6D564531A18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  <p:sp>
        <p:nvSpPr>
          <p:cNvPr id="3072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4" name="Notes Placeholder 2"/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GB"/>
          </a:p>
        </p:txBody>
      </p:sp>
      <p:sp>
        <p:nvSpPr>
          <p:cNvPr id="3789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9240FDB4-1DA4-6343-886C-919A725DDCFA}" type="slidenum">
              <a:rPr lang="en-GB" sz="1200"/>
              <a:pPr algn="r" eaLnBrk="1" hangingPunct="1"/>
              <a:t>20</a:t>
            </a:fld>
            <a:endParaRPr lang="en-GB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031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F44A6F26-70A0-6341-A3FB-DF2DB40BDDF7}" type="slidenum">
              <a:rPr lang="en-GB" sz="1200">
                <a:latin typeface="Times New Roman" charset="0"/>
                <a:ea typeface="MS PGothic" charset="0"/>
                <a:cs typeface="MS PGothic" charset="0"/>
              </a:rPr>
              <a:pPr algn="r"/>
              <a:t>22</a:t>
            </a:fld>
            <a:endParaRPr lang="en-GB" sz="1200"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>
              <a:latin typeface="Calibri" charset="0"/>
            </a:endParaRPr>
          </a:p>
          <a:p>
            <a:pPr eaLnBrk="1" hangingPunct="1"/>
            <a:endParaRPr lang="en-GB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Calibri" charset="0"/>
            </a:endParaRP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8866ACE-3FBE-AE42-8ADC-2212013693CE}" type="slidenum">
              <a:rPr lang="en-GB" sz="1200"/>
              <a:pPr/>
              <a:t>23</a:t>
            </a:fld>
            <a:endParaRPr lang="en-GB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ea typeface="MS PGothic" charset="0"/>
                <a:cs typeface="MS PGothic" charset="0"/>
              </a:rPr>
              <a:t>Northwest Improvement Initiative</a:t>
            </a:r>
          </a:p>
        </p:txBody>
      </p:sp>
      <p:sp>
        <p:nvSpPr>
          <p:cNvPr id="31746" name="Rectangle 6"/>
          <p:cNvSpPr txBox="1">
            <a:spLocks noGrp="1"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ea typeface="MS PGothic" charset="0"/>
                <a:cs typeface="MS PGothic" charset="0"/>
              </a:rPr>
              <a:t>© R. Scoville &amp; I.H.I.</a:t>
            </a: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4113" y="692150"/>
            <a:ext cx="4556125" cy="3416300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797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lIns="93620" tIns="46019" rIns="93620" bIns="46019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031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F44A6F26-70A0-6341-A3FB-DF2DB40BDDF7}" type="slidenum">
              <a:rPr lang="en-GB" sz="1200">
                <a:latin typeface="Times New Roman" charset="0"/>
                <a:ea typeface="MS PGothic" charset="0"/>
                <a:cs typeface="MS PGothic" charset="0"/>
              </a:rPr>
              <a:pPr algn="r"/>
              <a:t>3</a:t>
            </a:fld>
            <a:endParaRPr lang="en-GB" sz="1200"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>
              <a:latin typeface="Calibri" charset="0"/>
            </a:endParaRPr>
          </a:p>
          <a:p>
            <a:pPr eaLnBrk="1" hangingPunct="1"/>
            <a:endParaRPr lang="en-GB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7646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702FA11-FD7C-4B6A-9A24-EDB1FD840D85}" type="slidenum">
              <a:rPr lang="en-GB">
                <a:latin typeface="Times New Roman" pitchFamily="18" charset="0"/>
                <a:ea typeface="ＭＳ Ｐゴシック"/>
                <a:cs typeface="ＭＳ Ｐゴシック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GB">
              <a:latin typeface="Times New Roman" pitchFamily="18" charset="0"/>
              <a:ea typeface="ＭＳ Ｐゴシック"/>
              <a:cs typeface="ＭＳ Ｐゴシック"/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>
                <a:latin typeface="Times New Roman" pitchFamily="18" charset="0"/>
              </a:rPr>
              <a:t>Both cycles are quality improvement tools.</a:t>
            </a:r>
          </a:p>
          <a:p>
            <a:pPr>
              <a:spcBef>
                <a:spcPct val="0"/>
              </a:spcBef>
            </a:pPr>
            <a:r>
              <a:rPr lang="en-US">
                <a:latin typeface="Times New Roman" pitchFamily="18" charset="0"/>
              </a:rPr>
              <a:t>Sequential dynamic process that measures clinical practice against EB benchmarks, devise strategies to improve practice and measure the impact the strategies have (re-audit).  Ultimate aim is intended improvement is achieved.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ea typeface="MS PGothic" charset="0"/>
                <a:cs typeface="MS PGothic" charset="0"/>
              </a:rPr>
              <a:t>Northwest Improvement Initiative</a:t>
            </a:r>
          </a:p>
        </p:txBody>
      </p:sp>
      <p:sp>
        <p:nvSpPr>
          <p:cNvPr id="33794" name="Rectangle 6"/>
          <p:cNvSpPr txBox="1">
            <a:spLocks noGrp="1"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ea typeface="MS PGothic" charset="0"/>
                <a:cs typeface="MS PGothic" charset="0"/>
              </a:rPr>
              <a:t>© R. Scoville &amp; I.H.I.</a:t>
            </a:r>
          </a:p>
        </p:txBody>
      </p:sp>
      <p:sp>
        <p:nvSpPr>
          <p:cNvPr id="33795" name="Rectangle 2"/>
          <p:cNvSpPr>
            <a:spLocks noChangeArrowheads="1"/>
          </p:cNvSpPr>
          <p:nvPr/>
        </p:nvSpPr>
        <p:spPr bwMode="auto">
          <a:xfrm>
            <a:off x="3889375" y="-3175"/>
            <a:ext cx="2968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 anchor="ctr"/>
          <a:lstStyle/>
          <a:p>
            <a:endParaRPr lang="en-US">
              <a:ea typeface="MS PGothic" charset="0"/>
              <a:cs typeface="MS PGothic" charset="0"/>
            </a:endParaRPr>
          </a:p>
        </p:txBody>
      </p:sp>
      <p:sp>
        <p:nvSpPr>
          <p:cNvPr id="33796" name="Rectangle 3"/>
          <p:cNvSpPr>
            <a:spLocks noChangeArrowheads="1"/>
          </p:cNvSpPr>
          <p:nvPr/>
        </p:nvSpPr>
        <p:spPr bwMode="auto">
          <a:xfrm>
            <a:off x="3889375" y="8683625"/>
            <a:ext cx="29686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1" tIns="0" rIns="19041" bIns="0" anchor="b"/>
          <a:lstStyle/>
          <a:p>
            <a:pPr algn="r" eaLnBrk="0" hangingPunct="0"/>
            <a:r>
              <a:rPr lang="en-US" sz="900" i="1">
                <a:latin typeface="Times New Roman" charset="0"/>
                <a:ea typeface="MS PGothic" charset="0"/>
                <a:cs typeface="MS PGothic" charset="0"/>
              </a:rPr>
              <a:t>31</a:t>
            </a:r>
          </a:p>
        </p:txBody>
      </p:sp>
      <p:sp>
        <p:nvSpPr>
          <p:cNvPr id="33797" name="Rectangle 4"/>
          <p:cNvSpPr>
            <a:spLocks noChangeArrowheads="1"/>
          </p:cNvSpPr>
          <p:nvPr/>
        </p:nvSpPr>
        <p:spPr bwMode="auto">
          <a:xfrm>
            <a:off x="0" y="8683625"/>
            <a:ext cx="29686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 anchor="ctr"/>
          <a:lstStyle/>
          <a:p>
            <a:endParaRPr lang="en-US">
              <a:ea typeface="MS PGothic" charset="0"/>
              <a:cs typeface="MS PGothic" charset="0"/>
            </a:endParaRPr>
          </a:p>
        </p:txBody>
      </p:sp>
      <p:sp>
        <p:nvSpPr>
          <p:cNvPr id="33798" name="Rectangle 5"/>
          <p:cNvSpPr>
            <a:spLocks noChangeArrowheads="1"/>
          </p:cNvSpPr>
          <p:nvPr/>
        </p:nvSpPr>
        <p:spPr bwMode="auto">
          <a:xfrm>
            <a:off x="0" y="-3175"/>
            <a:ext cx="2968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 anchor="ctr"/>
          <a:lstStyle/>
          <a:p>
            <a:endParaRPr lang="en-US">
              <a:ea typeface="MS PGothic" charset="0"/>
              <a:cs typeface="MS PGothic" charset="0"/>
            </a:endParaRPr>
          </a:p>
        </p:txBody>
      </p:sp>
      <p:sp>
        <p:nvSpPr>
          <p:cNvPr id="33799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7288" y="693738"/>
            <a:ext cx="4552950" cy="3414712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380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1813"/>
            <a:ext cx="5029200" cy="411797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lIns="92030" tIns="46016" rIns="92030" bIns="46016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031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F44A6F26-70A0-6341-A3FB-DF2DB40BDDF7}" type="slidenum">
              <a:rPr lang="en-GB" sz="1200">
                <a:latin typeface="Times New Roman" charset="0"/>
                <a:ea typeface="MS PGothic" charset="0"/>
                <a:cs typeface="MS PGothic" charset="0"/>
              </a:rPr>
              <a:pPr algn="r"/>
              <a:t>5</a:t>
            </a:fld>
            <a:endParaRPr lang="en-GB" sz="1200"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>
              <a:latin typeface="Calibri" charset="0"/>
            </a:endParaRPr>
          </a:p>
          <a:p>
            <a:pPr eaLnBrk="1" hangingPunct="1"/>
            <a:endParaRPr lang="en-GB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5967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031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F44A6F26-70A0-6341-A3FB-DF2DB40BDDF7}" type="slidenum">
              <a:rPr lang="en-GB" sz="1200">
                <a:latin typeface="Times New Roman" charset="0"/>
                <a:ea typeface="MS PGothic" charset="0"/>
                <a:cs typeface="MS PGothic" charset="0"/>
              </a:rPr>
              <a:pPr algn="r"/>
              <a:t>6</a:t>
            </a:fld>
            <a:endParaRPr lang="en-GB" sz="1200"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>
              <a:latin typeface="Calibri" charset="0"/>
            </a:endParaRPr>
          </a:p>
          <a:p>
            <a:pPr eaLnBrk="1" hangingPunct="1"/>
            <a:endParaRPr lang="en-GB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9278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031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F44A6F26-70A0-6341-A3FB-DF2DB40BDDF7}" type="slidenum">
              <a:rPr lang="en-GB" sz="1200">
                <a:latin typeface="Times New Roman" charset="0"/>
                <a:ea typeface="MS PGothic" charset="0"/>
                <a:cs typeface="MS PGothic" charset="0"/>
              </a:rPr>
              <a:pPr algn="r"/>
              <a:t>8</a:t>
            </a:fld>
            <a:endParaRPr lang="en-GB" sz="1200"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>
              <a:latin typeface="Calibri" charset="0"/>
            </a:endParaRPr>
          </a:p>
          <a:p>
            <a:pPr eaLnBrk="1" hangingPunct="1"/>
            <a:endParaRPr lang="en-GB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8036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031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F44A6F26-70A0-6341-A3FB-DF2DB40BDDF7}" type="slidenum">
              <a:rPr lang="en-GB" sz="1200">
                <a:latin typeface="Times New Roman" charset="0"/>
                <a:ea typeface="MS PGothic" charset="0"/>
                <a:cs typeface="MS PGothic" charset="0"/>
              </a:rPr>
              <a:pPr algn="r"/>
              <a:t>9</a:t>
            </a:fld>
            <a:endParaRPr lang="en-GB" sz="1200"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>
              <a:latin typeface="Calibri" charset="0"/>
            </a:endParaRPr>
          </a:p>
          <a:p>
            <a:pPr eaLnBrk="1" hangingPunct="1"/>
            <a:endParaRPr lang="en-GB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7896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defRPr/>
            </a:pPr>
            <a:fld id="{262023C5-69DA-8647-9AE2-C6D564531A18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  <p:sp>
        <p:nvSpPr>
          <p:cNvPr id="3072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4" name="Notes Placeholder 2"/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GB"/>
          </a:p>
        </p:txBody>
      </p:sp>
      <p:sp>
        <p:nvSpPr>
          <p:cNvPr id="3789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9240FDB4-1DA4-6343-886C-919A725DDCFA}" type="slidenum">
              <a:rPr lang="en-GB" sz="1200"/>
              <a:pPr algn="r" eaLnBrk="1" hangingPunct="1"/>
              <a:t>12</a:t>
            </a:fld>
            <a:endParaRPr lang="en-GB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defRPr/>
            </a:pPr>
            <a:fld id="{3735E9C5-63D5-0740-B14F-67AC3136B160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  <p:sp>
        <p:nvSpPr>
          <p:cNvPr id="3174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8" name="Notes Placeholder 2"/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000000"/>
              </a:buClr>
              <a:defRPr/>
            </a:pPr>
            <a:r>
              <a:rPr lang="en-US" b="1" u="sng">
                <a:solidFill>
                  <a:srgbClr val="254061"/>
                </a:solidFill>
              </a:rPr>
              <a:t>This is how a driver diagram is visualised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000000"/>
              </a:buClr>
              <a:defRPr/>
            </a:pPr>
            <a:endParaRPr lang="en-US" b="1" u="sng">
              <a:solidFill>
                <a:srgbClr val="254061"/>
              </a:solidFill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000000"/>
              </a:buClr>
              <a:defRPr/>
            </a:pPr>
            <a:r>
              <a:rPr lang="en-US" b="1" u="sng">
                <a:solidFill>
                  <a:srgbClr val="254061"/>
                </a:solidFill>
              </a:rPr>
              <a:t>Primary Drivers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000000"/>
              </a:buClr>
              <a:defRPr/>
            </a:pPr>
            <a:r>
              <a:rPr lang="en-US">
                <a:solidFill>
                  <a:srgbClr val="000000"/>
                </a:solidFill>
              </a:rPr>
              <a:t>Key factors which you need to influence in order to move towards the aim.  </a:t>
            </a:r>
            <a:r>
              <a:rPr lang="en-GB">
                <a:solidFill>
                  <a:srgbClr val="000000"/>
                </a:solidFill>
              </a:rPr>
              <a:t>These drivers may act independently or together to achieve the overall goal.</a:t>
            </a:r>
            <a:endParaRPr lang="en-US">
              <a:solidFill>
                <a:srgbClr val="000000"/>
              </a:solidFill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000000"/>
              </a:buClr>
              <a:defRPr/>
            </a:pPr>
            <a:r>
              <a:rPr lang="en-US" b="1" u="sng">
                <a:solidFill>
                  <a:srgbClr val="254061"/>
                </a:solidFill>
              </a:rPr>
              <a:t>Secondary Drivers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000000"/>
              </a:buClr>
              <a:defRPr/>
            </a:pPr>
            <a:r>
              <a:rPr lang="en-US" sz="1400">
                <a:solidFill>
                  <a:srgbClr val="000000"/>
                </a:solidFill>
              </a:rPr>
              <a:t>	</a:t>
            </a:r>
            <a:r>
              <a:rPr lang="en-US">
                <a:solidFill>
                  <a:srgbClr val="000000"/>
                </a:solidFill>
              </a:rPr>
              <a:t>Underpinning factors affecting the associated primary driver(s). They can be used to create projects or a change package that will affect the primary drivers.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000000"/>
              </a:buClr>
              <a:defRPr/>
            </a:pPr>
            <a:r>
              <a:rPr lang="en-US" b="1" u="sng">
                <a:solidFill>
                  <a:srgbClr val="254061"/>
                </a:solidFill>
              </a:rPr>
              <a:t>Change Ideas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000000"/>
              </a:buClr>
              <a:defRPr/>
            </a:pPr>
            <a:r>
              <a:rPr lang="en-GB">
                <a:solidFill>
                  <a:srgbClr val="000000"/>
                </a:solidFill>
              </a:rPr>
              <a:t>    The ideas you will take forward to test with PDSAs that directly support delivery of the secondary drivers </a:t>
            </a:r>
            <a:r>
              <a:rPr lang="en-US">
                <a:solidFill>
                  <a:srgbClr val="000000"/>
                </a:solidFill>
              </a:rPr>
              <a:t>  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en-GB"/>
          </a:p>
        </p:txBody>
      </p:sp>
      <p:sp>
        <p:nvSpPr>
          <p:cNvPr id="3994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C62BEB7A-7191-D646-88D4-CE860F645425}" type="slidenum">
              <a:rPr lang="en-GB" sz="1200">
                <a:latin typeface="Calibri" charset="0"/>
              </a:rPr>
              <a:pPr algn="r" eaLnBrk="1" hangingPunct="1"/>
              <a:t>13</a:t>
            </a:fld>
            <a:endParaRPr lang="en-GB" sz="1200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D3448-CC1B-44C4-A60F-083A6C1C9400}" type="datetimeFigureOut">
              <a:rPr lang="en-US"/>
              <a:pPr>
                <a:defRPr/>
              </a:pPr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53116B-E77D-43D6-BD91-89C739E32C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F57F2-592B-4122-A16D-9AD0B70CAA33}" type="datetimeFigureOut">
              <a:rPr lang="en-US"/>
              <a:pPr>
                <a:defRPr/>
              </a:pPr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A548CE-B6CE-4F80-BC7A-8A607EFC2D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20224-53ED-44BB-8D99-12A9F0DB1659}" type="datetimeFigureOut">
              <a:rPr lang="en-US"/>
              <a:pPr>
                <a:defRPr/>
              </a:pPr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4CFFE8-EE05-4FD8-BF8E-138983DFD2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D3448-CC1B-44C4-A60F-083A6C1C94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3116B-E77D-43D6-BD91-89C739E32C9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9842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D8808-E95A-4547-917C-005B8CDA598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14911-25FB-4F30-924E-1A45D6DA3E7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7016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4603F-172A-4463-9166-8254619A47C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EF53D-98C6-4A1A-B736-86FF5A7DB1C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6929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A6226-DDCC-4F37-817B-79A9F3895CD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5EAC5-8742-44F5-80E9-BC69525717E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2110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E0027-82B6-4EF1-AAA0-B3378C0BA26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6BFB8-2637-491F-AE7A-0A4E241A75C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0459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CD490-75F4-44E6-8FCD-8B651F24DBC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882B9-8CC3-4FD6-84B1-997EA2162F4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0851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C5BDE-B16C-494E-8579-AB62C0F05A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2B9DC-48E1-42CE-AC50-E3E1C852A2D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0361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C05B8-F10D-4A92-9E30-9C6B76B3DBB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06CF4-8BB2-478C-8F65-1DB831D44C6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99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D8808-E95A-4547-917C-005B8CDA5987}" type="datetimeFigureOut">
              <a:rPr lang="en-US"/>
              <a:pPr>
                <a:defRPr/>
              </a:pPr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F14911-25FB-4F30-924E-1A45D6DA3E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BBF67-CBB2-42E5-91C9-CA88F6FD36A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80639-E151-4F39-AC01-79B8DEBF00F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2911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F57F2-592B-4122-A16D-9AD0B70CAA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548CE-B6CE-4F80-BC7A-8A607EFC2DA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3276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20224-53ED-44BB-8D99-12A9F0DB16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CFFE8-EE05-4FD8-BF8E-138983DFD21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539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D17ABC-9B57-4214-BC77-174B63754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D52195-8FCC-4E7C-B8EC-8F3EA50B9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E5ECC5-3709-4ED9-B6B0-5B4745328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BA7A36-21B2-4013-AF22-AC60DF5C14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44732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E766C3-D27E-4CA2-88FF-C8D49D795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C4A0F5-DBD5-4C01-AE00-858F140B3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794421-C6CD-47C0-ACEE-094CBC902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DD54F7-F4EF-46E2-B9D6-3DC83D992E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92324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737623-E050-46F3-AE5D-E08B3F284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F8D74-3F20-4BF9-9F5E-633173EB1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5FBED4-8063-4B7C-BAB0-0FC698A84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929E5B-FAB9-4565-839C-D504839921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59623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F6DB2C8-A464-4737-98B3-76B4540D5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1D40BA3-E62F-4E47-9559-EDF315058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AEA750D-4D34-4530-A7A8-0E7AD95AB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34972F-47E3-49DB-AC00-25CF1B7C06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35224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287F117-3875-403D-80C0-FBBF99FD7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514C986-957D-4C77-8906-0E055D6A3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74951E8-681F-4D73-BF94-D6AADC984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D4CCC3-BA2B-4842-8B55-5344ABA400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29313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5C1482C-608C-464A-A59B-3275B4173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88836E1-697F-45BD-B912-602A4DE55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218F6E0-0007-4FF4-8A77-7DE3FDE90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952AAC-9E1B-429C-A4D5-81CE23F862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49922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E458451-7218-4FF2-B5A4-143E19906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8D5AF36-4CF2-4D5C-B0A9-92FB86604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FEC3A9B-838C-4883-95E8-957469AC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092AC6-44A3-404F-B630-2275A55192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0236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4603F-172A-4463-9166-8254619A47C3}" type="datetimeFigureOut">
              <a:rPr lang="en-US"/>
              <a:pPr>
                <a:defRPr/>
              </a:pPr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3EF53D-98C6-4A1A-B736-86FF5A7DB1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707168B-A45A-4BF1-B99C-5743CA789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7DD982D-00BE-4CCE-848F-5C9B9A77B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7B349CB-3E19-4CEE-B25B-A99C53C33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A30CBC-0554-492A-839C-DEE8EA023F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28728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AE00C5F-E223-4ABB-841D-DE786352E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5AB0485-F5E2-4DF2-AAAB-80CD8B7F3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E91B9EE-4A07-47C6-BA39-2A5E3E4ED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4D5633-BEAE-4775-BFE5-4E4139A802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94154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9A525F-975B-4030-9A73-ECB4F9272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57AC82-79CF-49CC-B7FF-642FE0F83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52BB9D-A90C-4A5F-9032-AD3F43878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D4ACC0-E679-43F9-AD4F-0EB2513445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09252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5E7422-3595-4F51-AB2E-5DE7F676E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EB7A6E-3E7C-46B4-B879-48957EA50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3CB5EC-7AE3-4388-86F5-08E78C625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3885BE-5A04-46BC-A7DA-7AFF9262D1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7998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A6226-DDCC-4F37-817B-79A9F3895CD1}" type="datetimeFigureOut">
              <a:rPr lang="en-US"/>
              <a:pPr>
                <a:defRPr/>
              </a:pPr>
              <a:t>11/2/2017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A5EAC5-8742-44F5-80E9-BC69525717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E0027-82B6-4EF1-AAA0-B3378C0BA262}" type="datetimeFigureOut">
              <a:rPr lang="en-US"/>
              <a:pPr>
                <a:defRPr/>
              </a:pPr>
              <a:t>11/2/2017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D6BFB8-2637-491F-AE7A-0A4E241A75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CD490-75F4-44E6-8FCD-8B651F24DBC7}" type="datetimeFigureOut">
              <a:rPr lang="en-US"/>
              <a:pPr>
                <a:defRPr/>
              </a:pPr>
              <a:t>11/2/2017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6882B9-8CC3-4FD6-84B1-997EA2162F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C5BDE-B16C-494E-8579-AB62C0F05AA1}" type="datetimeFigureOut">
              <a:rPr lang="en-US"/>
              <a:pPr>
                <a:defRPr/>
              </a:pPr>
              <a:t>11/2/2017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32B9DC-48E1-42CE-AC50-E3E1C852A2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C05B8-F10D-4A92-9E30-9C6B76B3DBBF}" type="datetimeFigureOut">
              <a:rPr lang="en-US"/>
              <a:pPr>
                <a:defRPr/>
              </a:pPr>
              <a:t>11/2/2017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06CF4-8BB2-478C-8F65-1DB831D44C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BBF67-CBB2-42E5-91C9-CA88F6FD36AB}" type="datetimeFigureOut">
              <a:rPr lang="en-US"/>
              <a:pPr>
                <a:defRPr/>
              </a:pPr>
              <a:t>11/2/2017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180639-E151-4F39-AC01-79B8DEBF00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CBD5816-B973-4704-B873-B08671B8B3E2}" type="datetimeFigureOut">
              <a:rPr lang="en-US"/>
              <a:pPr>
                <a:defRPr/>
              </a:pPr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err="1"/>
              <a:t>Carolyn.johnston@stgeorges.nhs.uk</a:t>
            </a:r>
            <a:endParaRPr lang="en-US" dirty="0"/>
          </a:p>
        </p:txBody>
      </p:sp>
      <p:pic>
        <p:nvPicPr>
          <p:cNvPr id="7" name="Picture 6" descr="Screen Shot 2016-11-02 at 14.33.58.png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59871" y="5969057"/>
            <a:ext cx="2927961" cy="888944"/>
          </a:xfrm>
          <a:prstGeom prst="rect">
            <a:avLst/>
          </a:prstGeom>
        </p:spPr>
      </p:pic>
      <p:pic>
        <p:nvPicPr>
          <p:cNvPr id="8" name="Picture 7" descr="Screen Shot 2016-11-02 at 14.33.58.png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72400" y="6020390"/>
            <a:ext cx="1371599" cy="83760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CBD5816-B973-4704-B873-B08671B8B3E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err="1">
                <a:solidFill>
                  <a:prstClr val="black">
                    <a:tint val="75000"/>
                  </a:prstClr>
                </a:solidFill>
              </a:rPr>
              <a:t>Carolyn.johnston@stgeorges.nhs.uk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@</a:t>
            </a:r>
            <a:r>
              <a:rPr lang="en-US" dirty="0" err="1">
                <a:solidFill>
                  <a:prstClr val="black">
                    <a:tint val="75000"/>
                  </a:prstClr>
                </a:solidFill>
              </a:rPr>
              <a:t>Drcjohn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93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D9A46CAB-0CE4-4255-9BE2-BBDFB1A14E3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7320639C-1BBF-423E-AD7D-B9A394A673C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2A810F-C962-4846-B360-1A2451E9D5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32F4CF-F591-4B26-B856-EB52F6FA84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44DC4C-A375-4C13-8604-70605B643E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3BAF9EC8-3B26-488F-B44E-3458E0DA0F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1571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hyperlink" Target="http://www.ihi.org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.bin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07457"/>
            <a:ext cx="7772400" cy="1470025"/>
          </a:xfrm>
        </p:spPr>
        <p:txBody>
          <a:bodyPr/>
          <a:lstStyle/>
          <a:p>
            <a:r>
              <a:rPr lang="en-US" dirty="0">
                <a:solidFill>
                  <a:srgbClr val="800000"/>
                </a:solidFill>
              </a:rPr>
              <a:t>Useful QI principles for NELA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30031"/>
            <a:ext cx="6400800" cy="1752600"/>
          </a:xfrm>
        </p:spPr>
        <p:txBody>
          <a:bodyPr/>
          <a:lstStyle/>
          <a:p>
            <a:r>
              <a:rPr lang="en-US" dirty="0"/>
              <a:t>Dr. Carolyn Johnston</a:t>
            </a:r>
          </a:p>
          <a:p>
            <a:r>
              <a:rPr lang="en-US" dirty="0"/>
              <a:t>Consultant </a:t>
            </a:r>
            <a:r>
              <a:rPr lang="en-US" dirty="0" err="1"/>
              <a:t>anaesthetist</a:t>
            </a:r>
            <a:endParaRPr lang="en-US" dirty="0"/>
          </a:p>
          <a:p>
            <a:r>
              <a:rPr lang="en-US" dirty="0"/>
              <a:t>NELA QI lead</a:t>
            </a:r>
          </a:p>
        </p:txBody>
      </p:sp>
      <p:pic>
        <p:nvPicPr>
          <p:cNvPr id="4" name="Picture 3" descr="Screen Shot 2016-11-02 at 14.33.58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115" y="4782631"/>
            <a:ext cx="7507864" cy="2075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0260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>
                    <a:alpha val="3411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7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>
                <a:solidFill>
                  <a:srgbClr val="FF0000"/>
                </a:solidFill>
              </a:rPr>
              <a:t>Quality Improvement: </a:t>
            </a:r>
            <a:br>
              <a:rPr lang="en-US" sz="5400" dirty="0">
                <a:solidFill>
                  <a:srgbClr val="FF0000"/>
                </a:solidFill>
              </a:rPr>
            </a:br>
            <a:r>
              <a:rPr lang="en-US" sz="5400" dirty="0">
                <a:solidFill>
                  <a:srgbClr val="FF0000"/>
                </a:solidFill>
              </a:rPr>
              <a:t>What changes can we make that will result in an improvement?</a:t>
            </a:r>
          </a:p>
        </p:txBody>
      </p:sp>
    </p:spTree>
    <p:extLst>
      <p:ext uri="{BB962C8B-B14F-4D97-AF65-F5344CB8AC3E}">
        <p14:creationId xmlns:p14="http://schemas.microsoft.com/office/powerpoint/2010/main" val="1836956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z="4000" dirty="0">
                <a:latin typeface="Calibri" charset="0"/>
                <a:cs typeface="Arial" charset="0"/>
              </a:rPr>
              <a:t>Understanding your system: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GB" altLang="en-US" dirty="0">
              <a:ea typeface="+mn-ea"/>
            </a:endParaRPr>
          </a:p>
          <a:p>
            <a:pPr algn="ctr">
              <a:defRPr/>
            </a:pPr>
            <a:r>
              <a:rPr lang="en-GB" altLang="en-US" dirty="0">
                <a:latin typeface="Calibri" pitchFamily="34" charset="0"/>
              </a:rPr>
              <a:t>Driver Diagrams</a:t>
            </a:r>
          </a:p>
          <a:p>
            <a:pPr marL="0" indent="0" algn="ctr">
              <a:buNone/>
              <a:defRPr/>
            </a:pPr>
            <a:endParaRPr lang="en-GB" altLang="en-US" dirty="0">
              <a:latin typeface="Calibri" pitchFamily="34" charset="0"/>
            </a:endParaRPr>
          </a:p>
          <a:p>
            <a:pPr algn="ctr">
              <a:defRPr/>
            </a:pPr>
            <a:r>
              <a:rPr lang="en-GB" altLang="en-US" dirty="0">
                <a:latin typeface="Calibri" pitchFamily="34" charset="0"/>
                <a:ea typeface="+mn-ea"/>
              </a:rPr>
              <a:t>Process Mapping</a:t>
            </a:r>
          </a:p>
          <a:p>
            <a:pPr marL="0" indent="0" algn="ctr">
              <a:buNone/>
              <a:defRPr/>
            </a:pPr>
            <a:endParaRPr lang="en-GB" altLang="en-US" dirty="0">
              <a:latin typeface="Calibri" pitchFamily="34" charset="0"/>
            </a:endParaRPr>
          </a:p>
          <a:p>
            <a:pPr algn="ctr">
              <a:defRPr/>
            </a:pPr>
            <a:r>
              <a:rPr lang="en-GB" altLang="en-US" dirty="0">
                <a:latin typeface="Calibri" pitchFamily="34" charset="0"/>
              </a:rPr>
              <a:t>Co Design (with patients or staff)</a:t>
            </a:r>
            <a:endParaRPr lang="en-GB" altLang="en-US" dirty="0">
              <a:latin typeface="Calibri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18494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4000">
                <a:latin typeface="Calibri" charset="0"/>
                <a:cs typeface="Arial" charset="0"/>
              </a:rPr>
              <a:t>Driver Diagrams</a:t>
            </a:r>
            <a:endParaRPr lang="en-GB" sz="4000" i="1">
              <a:latin typeface="Calibri" charset="0"/>
              <a:cs typeface="Arial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2800" dirty="0">
                <a:latin typeface="Calibri" charset="0"/>
                <a:cs typeface="Arial" charset="0"/>
              </a:rPr>
              <a:t>Aim</a:t>
            </a:r>
          </a:p>
          <a:p>
            <a:pPr eaLnBrk="1" hangingPunct="1">
              <a:defRPr/>
            </a:pPr>
            <a:r>
              <a:rPr lang="en-GB" sz="2800" dirty="0">
                <a:latin typeface="Calibri" charset="0"/>
                <a:cs typeface="Arial" charset="0"/>
              </a:rPr>
              <a:t>Primary Driver – Primary things that  would cause this outcome or aim</a:t>
            </a:r>
          </a:p>
          <a:p>
            <a:pPr eaLnBrk="1" hangingPunct="1">
              <a:defRPr/>
            </a:pPr>
            <a:r>
              <a:rPr lang="en-GB" sz="2800" dirty="0">
                <a:latin typeface="Calibri" charset="0"/>
                <a:cs typeface="Arial" charset="0"/>
              </a:rPr>
              <a:t>Secondary Drivers – Drive the primary drivers – multiple influencers, dashed line</a:t>
            </a:r>
          </a:p>
          <a:p>
            <a:pPr eaLnBrk="1" hangingPunct="1">
              <a:defRPr/>
            </a:pPr>
            <a:r>
              <a:rPr lang="en-GB" sz="2800" dirty="0">
                <a:latin typeface="Calibri" charset="0"/>
                <a:cs typeface="Arial" charset="0"/>
              </a:rPr>
              <a:t>Then identify the measures of each concepts</a:t>
            </a:r>
          </a:p>
        </p:txBody>
      </p:sp>
    </p:spTree>
    <p:extLst>
      <p:ext uri="{BB962C8B-B14F-4D97-AF65-F5344CB8AC3E}">
        <p14:creationId xmlns:p14="http://schemas.microsoft.com/office/powerpoint/2010/main" val="23800985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Arrow Connector 16"/>
          <p:cNvCxnSpPr>
            <a:stCxn id="14" idx="1"/>
            <a:endCxn id="16" idx="3"/>
          </p:cNvCxnSpPr>
          <p:nvPr/>
        </p:nvCxnSpPr>
        <p:spPr>
          <a:xfrm flipH="1">
            <a:off x="2840038" y="2101850"/>
            <a:ext cx="739775" cy="1778000"/>
          </a:xfrm>
          <a:prstGeom prst="straightConnector1">
            <a:avLst/>
          </a:prstGeom>
          <a:ln w="31750">
            <a:solidFill>
              <a:srgbClr val="71A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68" idx="1"/>
            <a:endCxn id="16" idx="3"/>
          </p:cNvCxnSpPr>
          <p:nvPr/>
        </p:nvCxnSpPr>
        <p:spPr>
          <a:xfrm flipH="1">
            <a:off x="2840038" y="3873500"/>
            <a:ext cx="739775" cy="6350"/>
          </a:xfrm>
          <a:prstGeom prst="straightConnector1">
            <a:avLst/>
          </a:prstGeom>
          <a:ln w="31750">
            <a:solidFill>
              <a:srgbClr val="71A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69" idx="1"/>
            <a:endCxn id="16" idx="3"/>
          </p:cNvCxnSpPr>
          <p:nvPr/>
        </p:nvCxnSpPr>
        <p:spPr>
          <a:xfrm flipH="1" flipV="1">
            <a:off x="2840038" y="3879850"/>
            <a:ext cx="739775" cy="1765300"/>
          </a:xfrm>
          <a:prstGeom prst="straightConnector1">
            <a:avLst/>
          </a:prstGeom>
          <a:ln w="31750">
            <a:solidFill>
              <a:srgbClr val="71A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-39597" y="106760"/>
            <a:ext cx="9170156" cy="1015663"/>
          </a:xfrm>
          <a:prstGeom prst="rect">
            <a:avLst/>
          </a:prstGeom>
          <a:gradFill flip="none" rotWithShape="1">
            <a:gsLst>
              <a:gs pos="0">
                <a:srgbClr val="99CCFF"/>
              </a:gs>
              <a:gs pos="50000">
                <a:srgbClr val="B9D0FF"/>
              </a:gs>
              <a:gs pos="100000">
                <a:srgbClr val="D5EAFF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 b="1" dirty="0">
              <a:solidFill>
                <a:srgbClr val="000000"/>
              </a:solidFill>
              <a:latin typeface="Calibri" pitchFamily="34" charset="0"/>
              <a:ea typeface="+mn-ea"/>
              <a:cs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 b="1" dirty="0">
              <a:solidFill>
                <a:srgbClr val="000000"/>
              </a:solidFill>
              <a:latin typeface="Calibri" pitchFamily="34" charset="0"/>
              <a:ea typeface="+mn-ea"/>
              <a:cs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 b="1" dirty="0">
              <a:solidFill>
                <a:srgbClr val="000000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40" name="Left Arrow 39"/>
          <p:cNvSpPr/>
          <p:nvPr/>
        </p:nvSpPr>
        <p:spPr>
          <a:xfrm>
            <a:off x="6200775" y="3549650"/>
            <a:ext cx="573088" cy="598488"/>
          </a:xfrm>
          <a:prstGeom prst="leftArrow">
            <a:avLst/>
          </a:prstGeom>
          <a:solidFill>
            <a:srgbClr val="93B7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38920" name="Group 40"/>
          <p:cNvGrpSpPr>
            <a:grpSpLocks/>
          </p:cNvGrpSpPr>
          <p:nvPr/>
        </p:nvGrpSpPr>
        <p:grpSpPr bwMode="auto">
          <a:xfrm>
            <a:off x="6888163" y="1293813"/>
            <a:ext cx="1970087" cy="5159375"/>
            <a:chOff x="5599753" y="1698293"/>
            <a:chExt cx="2664296" cy="4370503"/>
          </a:xfrm>
        </p:grpSpPr>
        <p:sp>
          <p:nvSpPr>
            <p:cNvPr id="42" name="Rounded Rectangle 41"/>
            <p:cNvSpPr/>
            <p:nvPr/>
          </p:nvSpPr>
          <p:spPr>
            <a:xfrm>
              <a:off x="5599753" y="1698293"/>
              <a:ext cx="2664296" cy="4370503"/>
            </a:xfrm>
            <a:prstGeom prst="roundRect">
              <a:avLst/>
            </a:prstGeom>
            <a:solidFill>
              <a:srgbClr val="A3C2FF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3893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8964" y="2756428"/>
              <a:ext cx="2182813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3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0494" y="3358015"/>
              <a:ext cx="2182813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34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6464" y="3956964"/>
              <a:ext cx="2182813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35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6464" y="4556628"/>
              <a:ext cx="2182813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36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3204" y="5132692"/>
              <a:ext cx="2182813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3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8460" y="2154890"/>
              <a:ext cx="2182813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8921" name="TextBox 14"/>
          <p:cNvSpPr txBox="1">
            <a:spLocks noChangeArrowheads="1"/>
          </p:cNvSpPr>
          <p:nvPr/>
        </p:nvSpPr>
        <p:spPr bwMode="auto">
          <a:xfrm>
            <a:off x="1476375" y="322263"/>
            <a:ext cx="9350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3200" b="1">
                <a:latin typeface="Calibri" charset="0"/>
              </a:rPr>
              <a:t>Aim</a:t>
            </a:r>
          </a:p>
        </p:txBody>
      </p:sp>
      <p:sp>
        <p:nvSpPr>
          <p:cNvPr id="38922" name="TextBox 32"/>
          <p:cNvSpPr txBox="1">
            <a:spLocks noChangeArrowheads="1"/>
          </p:cNvSpPr>
          <p:nvPr/>
        </p:nvSpPr>
        <p:spPr bwMode="auto">
          <a:xfrm>
            <a:off x="3894138" y="44450"/>
            <a:ext cx="2109787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sz="3200" b="1">
                <a:latin typeface="Calibri" charset="0"/>
              </a:rPr>
              <a:t>Primary Drivers</a:t>
            </a:r>
          </a:p>
        </p:txBody>
      </p:sp>
      <p:sp>
        <p:nvSpPr>
          <p:cNvPr id="38923" name="TextBox 33"/>
          <p:cNvSpPr txBox="1">
            <a:spLocks noChangeArrowheads="1"/>
          </p:cNvSpPr>
          <p:nvPr/>
        </p:nvSpPr>
        <p:spPr bwMode="auto">
          <a:xfrm>
            <a:off x="6888163" y="63500"/>
            <a:ext cx="2109787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sz="3200" b="1">
                <a:latin typeface="Calibri" charset="0"/>
              </a:rPr>
              <a:t>Secondary Drivers</a:t>
            </a:r>
          </a:p>
        </p:txBody>
      </p:sp>
      <p:sp>
        <p:nvSpPr>
          <p:cNvPr id="16" name="Rounded Rectangle 15"/>
          <p:cNvSpPr>
            <a:spLocks noChangeArrowheads="1"/>
          </p:cNvSpPr>
          <p:nvPr/>
        </p:nvSpPr>
        <p:spPr bwMode="auto">
          <a:xfrm>
            <a:off x="381000" y="2657475"/>
            <a:ext cx="2459038" cy="2444750"/>
          </a:xfrm>
          <a:prstGeom prst="roundRect">
            <a:avLst>
              <a:gd name="adj" fmla="val 16667"/>
            </a:avLst>
          </a:prstGeom>
          <a:solidFill>
            <a:srgbClr val="A3C2FF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2400" b="1" dirty="0">
                <a:solidFill>
                  <a:srgbClr val="000000"/>
                </a:solidFill>
                <a:latin typeface="Calibri" pitchFamily="34" charset="0"/>
                <a:ea typeface="+mn-ea"/>
                <a:cs typeface="Calibri" pitchFamily="34" charset="0"/>
              </a:rPr>
              <a:t>What?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2400" b="1" dirty="0">
                <a:solidFill>
                  <a:srgbClr val="000000"/>
                </a:solidFill>
                <a:latin typeface="Calibri" pitchFamily="34" charset="0"/>
                <a:ea typeface="+mn-ea"/>
                <a:cs typeface="Calibri" pitchFamily="34" charset="0"/>
              </a:rPr>
              <a:t>How much?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2400" b="1" dirty="0">
                <a:solidFill>
                  <a:srgbClr val="000000"/>
                </a:solidFill>
                <a:latin typeface="Calibri" pitchFamily="34" charset="0"/>
                <a:ea typeface="+mn-ea"/>
                <a:cs typeface="Calibri" pitchFamily="34" charset="0"/>
              </a:rPr>
              <a:t>By when?</a:t>
            </a:r>
          </a:p>
        </p:txBody>
      </p:sp>
      <p:sp>
        <p:nvSpPr>
          <p:cNvPr id="65" name="Freeform 43"/>
          <p:cNvSpPr>
            <a:spLocks/>
          </p:cNvSpPr>
          <p:nvPr/>
        </p:nvSpPr>
        <p:spPr bwMode="auto">
          <a:xfrm>
            <a:off x="6875463" y="1341438"/>
            <a:ext cx="1970087" cy="1552575"/>
          </a:xfrm>
          <a:prstGeom prst="roundRect">
            <a:avLst>
              <a:gd name="adj" fmla="val 16667"/>
            </a:avLst>
          </a:prstGeom>
          <a:solidFill>
            <a:srgbClr val="C6D9F1"/>
          </a:solidFill>
          <a:ln w="6">
            <a:solidFill>
              <a:srgbClr val="000000"/>
            </a:solidFill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kern="0" dirty="0">
                <a:solidFill>
                  <a:srgbClr val="000000"/>
                </a:solidFill>
                <a:latin typeface="Calibri" pitchFamily="34" charset="0"/>
                <a:ea typeface="+mn-ea"/>
                <a:cs typeface="Calibri" pitchFamily="34" charset="0"/>
              </a:rPr>
              <a:t>Secondary factors which will  influence delivery of the primary drivers</a:t>
            </a:r>
          </a:p>
        </p:txBody>
      </p:sp>
      <p:sp>
        <p:nvSpPr>
          <p:cNvPr id="68" name="Rounded Rectangle 67"/>
          <p:cNvSpPr>
            <a:spLocks noChangeArrowheads="1"/>
          </p:cNvSpPr>
          <p:nvPr/>
        </p:nvSpPr>
        <p:spPr bwMode="auto">
          <a:xfrm>
            <a:off x="3579813" y="3065463"/>
            <a:ext cx="2536825" cy="1616075"/>
          </a:xfrm>
          <a:prstGeom prst="roundRect">
            <a:avLst>
              <a:gd name="adj" fmla="val 16667"/>
            </a:avLst>
          </a:prstGeom>
          <a:solidFill>
            <a:srgbClr val="A3C2FF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srgbClr val="000000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69" name="Rounded Rectangle 68"/>
          <p:cNvSpPr>
            <a:spLocks noChangeArrowheads="1"/>
          </p:cNvSpPr>
          <p:nvPr/>
        </p:nvSpPr>
        <p:spPr bwMode="auto">
          <a:xfrm>
            <a:off x="3579813" y="4837113"/>
            <a:ext cx="2536825" cy="1616075"/>
          </a:xfrm>
          <a:prstGeom prst="roundRect">
            <a:avLst>
              <a:gd name="adj" fmla="val 16667"/>
            </a:avLst>
          </a:prstGeom>
          <a:solidFill>
            <a:srgbClr val="A3C2FF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srgbClr val="000000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4" name="Rounded Rectangle 13"/>
          <p:cNvSpPr>
            <a:spLocks noChangeArrowheads="1"/>
          </p:cNvSpPr>
          <p:nvPr/>
        </p:nvSpPr>
        <p:spPr bwMode="auto">
          <a:xfrm>
            <a:off x="3579813" y="1293813"/>
            <a:ext cx="2536825" cy="1614487"/>
          </a:xfrm>
          <a:prstGeom prst="roundRect">
            <a:avLst>
              <a:gd name="adj" fmla="val 16667"/>
            </a:avLst>
          </a:prstGeom>
          <a:solidFill>
            <a:srgbClr val="A3C2FF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rgbClr val="000000"/>
                </a:solidFill>
                <a:latin typeface="Calibri" pitchFamily="34" charset="0"/>
                <a:ea typeface="+mn-ea"/>
                <a:cs typeface="Calibri" pitchFamily="34" charset="0"/>
              </a:rPr>
              <a:t>Key factors that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rgbClr val="000000"/>
                </a:solidFill>
                <a:latin typeface="Calibri" pitchFamily="34" charset="0"/>
                <a:ea typeface="+mn-ea"/>
                <a:cs typeface="Calibri" pitchFamily="34" charset="0"/>
              </a:rPr>
              <a:t>will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rgbClr val="000000"/>
                </a:solidFill>
                <a:latin typeface="Calibri" pitchFamily="34" charset="0"/>
                <a:ea typeface="+mn-ea"/>
                <a:cs typeface="Calibri" pitchFamily="34" charset="0"/>
              </a:rPr>
              <a:t>influence the aim</a:t>
            </a:r>
          </a:p>
        </p:txBody>
      </p:sp>
      <p:sp>
        <p:nvSpPr>
          <p:cNvPr id="23" name="Freeform 43"/>
          <p:cNvSpPr>
            <a:spLocks/>
          </p:cNvSpPr>
          <p:nvPr/>
        </p:nvSpPr>
        <p:spPr bwMode="auto">
          <a:xfrm>
            <a:off x="6875463" y="2997200"/>
            <a:ext cx="1970087" cy="1552575"/>
          </a:xfrm>
          <a:prstGeom prst="roundRect">
            <a:avLst>
              <a:gd name="adj" fmla="val 16667"/>
            </a:avLst>
          </a:prstGeom>
          <a:solidFill>
            <a:srgbClr val="C6D9F1"/>
          </a:solidFill>
          <a:ln w="6">
            <a:solidFill>
              <a:srgbClr val="000000"/>
            </a:solidFill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kern="0" dirty="0">
                <a:solidFill>
                  <a:srgbClr val="000000"/>
                </a:solidFill>
                <a:latin typeface="Calibri" pitchFamily="34" charset="0"/>
                <a:ea typeface="+mn-ea"/>
                <a:cs typeface="Calibri" pitchFamily="34" charset="0"/>
              </a:rPr>
              <a:t>Secondary factors which will  influence delivery of the primary drivers</a:t>
            </a:r>
          </a:p>
        </p:txBody>
      </p:sp>
      <p:sp>
        <p:nvSpPr>
          <p:cNvPr id="24" name="Freeform 43"/>
          <p:cNvSpPr>
            <a:spLocks/>
          </p:cNvSpPr>
          <p:nvPr/>
        </p:nvSpPr>
        <p:spPr bwMode="auto">
          <a:xfrm>
            <a:off x="6875463" y="4724400"/>
            <a:ext cx="1970087" cy="1552575"/>
          </a:xfrm>
          <a:prstGeom prst="roundRect">
            <a:avLst>
              <a:gd name="adj" fmla="val 16667"/>
            </a:avLst>
          </a:prstGeom>
          <a:solidFill>
            <a:srgbClr val="C6D9F1"/>
          </a:solidFill>
          <a:ln w="6">
            <a:solidFill>
              <a:srgbClr val="000000"/>
            </a:solidFill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kern="0" dirty="0">
                <a:solidFill>
                  <a:srgbClr val="000000"/>
                </a:solidFill>
                <a:latin typeface="Calibri" pitchFamily="34" charset="0"/>
                <a:ea typeface="+mn-ea"/>
                <a:cs typeface="Calibri" pitchFamily="34" charset="0"/>
              </a:rPr>
              <a:t>Secondary factors which will  influence delivery of the primary drivers</a:t>
            </a:r>
          </a:p>
        </p:txBody>
      </p:sp>
    </p:spTree>
    <p:extLst>
      <p:ext uri="{BB962C8B-B14F-4D97-AF65-F5344CB8AC3E}">
        <p14:creationId xmlns:p14="http://schemas.microsoft.com/office/powerpoint/2010/main" val="34066790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>
                <a:latin typeface="Arial" charset="0"/>
                <a:cs typeface="Arial" charset="0"/>
              </a:rPr>
              <a:t>Breakout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GB" dirty="0">
                <a:latin typeface="Arial" charset="0"/>
                <a:cs typeface="Arial" charset="0"/>
              </a:rPr>
              <a:t>Next:</a:t>
            </a:r>
          </a:p>
          <a:p>
            <a:pPr eaLnBrk="1" hangingPunct="1">
              <a:buFontTx/>
              <a:buNone/>
              <a:defRPr/>
            </a:pPr>
            <a:endParaRPr lang="en-GB" dirty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r>
              <a:rPr lang="en-GB" dirty="0">
                <a:latin typeface="Arial" charset="0"/>
                <a:cs typeface="Arial" charset="0"/>
              </a:rPr>
              <a:t>Create a driver diagram for improving emergency laparotomy length of stay</a:t>
            </a:r>
          </a:p>
          <a:p>
            <a:pPr eaLnBrk="1" hangingPunct="1">
              <a:defRPr/>
            </a:pPr>
            <a:endParaRPr lang="en-GB" dirty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r>
              <a:rPr lang="en-GB" dirty="0">
                <a:latin typeface="Arial" charset="0"/>
                <a:cs typeface="Arial" charset="0"/>
              </a:rPr>
              <a:t>Spend 10 minutes in tables</a:t>
            </a:r>
          </a:p>
          <a:p>
            <a:pPr eaLnBrk="1" hangingPunct="1">
              <a:defRPr/>
            </a:pPr>
            <a:endParaRPr lang="en-GB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3998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4000">
                <a:latin typeface="Calibri" charset="0"/>
                <a:cs typeface="Arial" charset="0"/>
              </a:rPr>
              <a:t>Process Mapping Diagram</a:t>
            </a:r>
            <a:br>
              <a:rPr lang="en-GB" sz="4000">
                <a:latin typeface="Calibri" charset="0"/>
                <a:cs typeface="Arial" charset="0"/>
              </a:rPr>
            </a:br>
            <a:r>
              <a:rPr lang="en-GB" sz="3600">
                <a:latin typeface="Calibri" charset="0"/>
                <a:cs typeface="Arial" charset="0"/>
              </a:rPr>
              <a:t>- What is it?</a:t>
            </a:r>
            <a:endParaRPr lang="en-GB" sz="4000">
              <a:latin typeface="Calibri" charset="0"/>
              <a:cs typeface="Arial" charset="0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defRPr/>
            </a:pPr>
            <a:endParaRPr lang="en-GB" altLang="en-US" dirty="0">
              <a:latin typeface="Calibri" pitchFamily="34" charset="0"/>
              <a:ea typeface="+mn-ea"/>
            </a:endParaRPr>
          </a:p>
          <a:p>
            <a:pPr eaLnBrk="1" hangingPunct="1">
              <a:defRPr/>
            </a:pPr>
            <a:r>
              <a:rPr lang="en-GB" altLang="en-US" dirty="0">
                <a:latin typeface="Calibri" pitchFamily="34" charset="0"/>
                <a:ea typeface="+mn-ea"/>
              </a:rPr>
              <a:t>Lean principle</a:t>
            </a:r>
          </a:p>
          <a:p>
            <a:pPr eaLnBrk="1" hangingPunct="1">
              <a:defRPr/>
            </a:pPr>
            <a:endParaRPr lang="en-GB" altLang="en-US" dirty="0">
              <a:latin typeface="Calibri" pitchFamily="34" charset="0"/>
              <a:ea typeface="+mn-ea"/>
            </a:endParaRPr>
          </a:p>
          <a:p>
            <a:pPr eaLnBrk="1" hangingPunct="1">
              <a:defRPr/>
            </a:pPr>
            <a:r>
              <a:rPr lang="en-GB" altLang="en-US" dirty="0">
                <a:latin typeface="Calibri" pitchFamily="34" charset="0"/>
                <a:ea typeface="+mn-ea"/>
              </a:rPr>
              <a:t>Identify interconnected steps in a pathway</a:t>
            </a:r>
          </a:p>
          <a:p>
            <a:pPr eaLnBrk="1" hangingPunct="1">
              <a:defRPr/>
            </a:pPr>
            <a:endParaRPr lang="en-GB" altLang="en-US" dirty="0">
              <a:latin typeface="Calibri" pitchFamily="34" charset="0"/>
              <a:ea typeface="+mn-ea"/>
            </a:endParaRPr>
          </a:p>
          <a:p>
            <a:pPr eaLnBrk="1" hangingPunct="1">
              <a:defRPr/>
            </a:pPr>
            <a:r>
              <a:rPr lang="en-GB" altLang="en-US" dirty="0">
                <a:latin typeface="Calibri" pitchFamily="34" charset="0"/>
                <a:ea typeface="+mn-ea"/>
              </a:rPr>
              <a:t>Converts information into a diagrammatic visual form</a:t>
            </a:r>
          </a:p>
          <a:p>
            <a:pPr eaLnBrk="1" hangingPunct="1">
              <a:defRPr/>
            </a:pPr>
            <a:endParaRPr lang="en-GB" altLang="en-US" dirty="0">
              <a:latin typeface="Calibri" pitchFamily="34" charset="0"/>
              <a:ea typeface="+mn-ea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en-GB" altLang="en-US" dirty="0">
                <a:latin typeface="Calibri" pitchFamily="34" charset="0"/>
                <a:ea typeface="+mn-ea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549904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4000" dirty="0">
                <a:latin typeface="Calibri" charset="0"/>
                <a:cs typeface="Arial" charset="0"/>
              </a:rPr>
              <a:t>What is your ‘process’?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930238"/>
            <a:ext cx="8229600" cy="4525963"/>
          </a:xfrm>
        </p:spPr>
        <p:txBody>
          <a:bodyPr/>
          <a:lstStyle/>
          <a:p>
            <a:pPr marL="0" indent="0" algn="ctr" eaLnBrk="1" hangingPunct="1">
              <a:buFontTx/>
              <a:buNone/>
              <a:defRPr/>
            </a:pPr>
            <a:r>
              <a:rPr lang="en-GB" sz="2400" dirty="0">
                <a:latin typeface="Calibri" charset="0"/>
                <a:cs typeface="Arial" charset="0"/>
              </a:rPr>
              <a:t>Series of connected steps or actions to achieve an outcome</a:t>
            </a:r>
          </a:p>
          <a:p>
            <a:pPr marL="0" indent="0" eaLnBrk="1" hangingPunct="1">
              <a:buFontTx/>
              <a:buNone/>
              <a:defRPr/>
            </a:pPr>
            <a:endParaRPr lang="en-GB" sz="2000" dirty="0">
              <a:latin typeface="Calibri" charset="0"/>
              <a:cs typeface="Arial" charset="0"/>
            </a:endParaRPr>
          </a:p>
          <a:p>
            <a:pPr marL="0" indent="0" eaLnBrk="1" hangingPunct="1">
              <a:defRPr/>
            </a:pPr>
            <a:r>
              <a:rPr lang="en-GB" sz="2400" dirty="0">
                <a:latin typeface="Calibri" charset="0"/>
                <a:cs typeface="Arial" charset="0"/>
              </a:rPr>
              <a:t>a starting point and an end point – “the scope”</a:t>
            </a:r>
          </a:p>
          <a:p>
            <a:pPr marL="0" indent="0" eaLnBrk="1" hangingPunct="1">
              <a:defRPr/>
            </a:pPr>
            <a:r>
              <a:rPr lang="en-GB" sz="2400" dirty="0">
                <a:latin typeface="Calibri" charset="0"/>
                <a:cs typeface="Arial" charset="0"/>
              </a:rPr>
              <a:t>it is usually linked to other processes</a:t>
            </a:r>
          </a:p>
          <a:p>
            <a:pPr marL="0" indent="0" eaLnBrk="1" hangingPunct="1">
              <a:defRPr/>
            </a:pPr>
            <a:r>
              <a:rPr lang="en-GB" sz="2400" dirty="0">
                <a:latin typeface="Calibri" charset="0"/>
                <a:cs typeface="Arial" charset="0"/>
              </a:rPr>
              <a:t>it can be simple and short e.g. booking an emergency case, or more complex e.g. the whole laparotomy pathway</a:t>
            </a:r>
          </a:p>
        </p:txBody>
      </p:sp>
      <p:sp>
        <p:nvSpPr>
          <p:cNvPr id="4" name="Explosion 2 3"/>
          <p:cNvSpPr/>
          <p:nvPr/>
        </p:nvSpPr>
        <p:spPr>
          <a:xfrm>
            <a:off x="1127125" y="1216745"/>
            <a:ext cx="7559675" cy="5111750"/>
          </a:xfrm>
          <a:prstGeom prst="irregularSeal2">
            <a:avLst/>
          </a:prstGeom>
          <a:solidFill>
            <a:schemeClr val="bg1"/>
          </a:solidFill>
          <a:ln w="1047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</a:rPr>
              <a:t>What is ‘value’ in your process? </a:t>
            </a:r>
          </a:p>
          <a:p>
            <a:pPr algn="ctr">
              <a:defRPr/>
            </a:pPr>
            <a:endParaRPr lang="en-US" sz="2800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</a:rPr>
              <a:t>Is it value for the patient?</a:t>
            </a:r>
          </a:p>
        </p:txBody>
      </p:sp>
    </p:spTree>
    <p:extLst>
      <p:ext uri="{BB962C8B-B14F-4D97-AF65-F5344CB8AC3E}">
        <p14:creationId xmlns:p14="http://schemas.microsoft.com/office/powerpoint/2010/main" val="138877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4000">
                <a:latin typeface="Calibri" charset="0"/>
                <a:cs typeface="Arial" charset="0"/>
              </a:rPr>
              <a:t>Process Mapping Diagram</a:t>
            </a:r>
          </a:p>
        </p:txBody>
      </p:sp>
      <p:pic>
        <p:nvPicPr>
          <p:cNvPr id="28674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250" y="1557338"/>
            <a:ext cx="7885113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10034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>
                <a:latin typeface="Arial" charset="0"/>
                <a:cs typeface="Arial" charset="0"/>
              </a:rPr>
              <a:t>Breakout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GB" dirty="0">
                <a:latin typeface="Arial" charset="0"/>
                <a:cs typeface="Arial" charset="0"/>
              </a:rPr>
              <a:t>Write a process map for a part of the emergency laparotomy pathway at your hospital.</a:t>
            </a:r>
          </a:p>
          <a:p>
            <a:pPr eaLnBrk="1" hangingPunct="1">
              <a:buFontTx/>
              <a:buNone/>
              <a:defRPr/>
            </a:pPr>
            <a:endParaRPr lang="en-GB" dirty="0">
              <a:latin typeface="Arial" charset="0"/>
              <a:cs typeface="Arial" charset="0"/>
            </a:endParaRPr>
          </a:p>
          <a:p>
            <a:pPr eaLnBrk="1" hangingPunct="1">
              <a:buFontTx/>
              <a:buNone/>
              <a:defRPr/>
            </a:pPr>
            <a:r>
              <a:rPr lang="en-GB" dirty="0">
                <a:latin typeface="Arial" charset="0"/>
                <a:cs typeface="Arial" charset="0"/>
              </a:rPr>
              <a:t>What parts of the process could you measure?</a:t>
            </a:r>
          </a:p>
          <a:p>
            <a:pPr eaLnBrk="1" hangingPunct="1">
              <a:buFontTx/>
              <a:buNone/>
              <a:defRPr/>
            </a:pPr>
            <a:r>
              <a:rPr lang="en-GB" dirty="0">
                <a:latin typeface="Arial" charset="0"/>
                <a:cs typeface="Arial" charset="0"/>
              </a:rPr>
              <a:t>What parts could you change to make it more reliable or better?</a:t>
            </a:r>
          </a:p>
        </p:txBody>
      </p:sp>
    </p:spTree>
    <p:extLst>
      <p:ext uri="{BB962C8B-B14F-4D97-AF65-F5344CB8AC3E}">
        <p14:creationId xmlns:p14="http://schemas.microsoft.com/office/powerpoint/2010/main" val="26082167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81B04B10-70B9-49A5-98D5-E3E8B8F180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What system are you focused on?</a:t>
            </a:r>
          </a:p>
        </p:txBody>
      </p:sp>
      <p:pic>
        <p:nvPicPr>
          <p:cNvPr id="5123" name="Picture 1" descr="Slide1.jpg">
            <a:extLst>
              <a:ext uri="{FF2B5EF4-FFF2-40B4-BE49-F238E27FC236}">
                <a16:creationId xmlns:a16="http://schemas.microsoft.com/office/drawing/2014/main" id="{1BA246C6-D94C-4265-A546-8B97EF48DD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954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907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330200" y="260350"/>
            <a:ext cx="4679950" cy="711200"/>
          </a:xfrm>
        </p:spPr>
        <p:txBody>
          <a:bodyPr/>
          <a:lstStyle/>
          <a:p>
            <a:pPr algn="l" eaLnBrk="1" hangingPunct="1"/>
            <a:r>
              <a:rPr lang="en-GB" sz="2800">
                <a:latin typeface="Calibri" charset="0"/>
              </a:rPr>
              <a:t>        </a:t>
            </a:r>
            <a:r>
              <a:rPr lang="en-GB" sz="3200">
                <a:latin typeface="Calibri" charset="0"/>
              </a:rPr>
              <a:t>The Typical Approach</a:t>
            </a: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1550" y="896938"/>
            <a:ext cx="5534025" cy="2490787"/>
          </a:xfrm>
        </p:spPr>
      </p:pic>
      <p:sp>
        <p:nvSpPr>
          <p:cNvPr id="16387" name="TextBox 4"/>
          <p:cNvSpPr txBox="1">
            <a:spLocks noChangeArrowheads="1"/>
          </p:cNvSpPr>
          <p:nvPr/>
        </p:nvSpPr>
        <p:spPr bwMode="auto">
          <a:xfrm>
            <a:off x="6505575" y="3006725"/>
            <a:ext cx="26320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900"/>
              <a:t>Reinertsen JL, Bisognano M, Pugh MD. </a:t>
            </a:r>
            <a:r>
              <a:rPr lang="en-GB" sz="900" i="1"/>
              <a:t>Seven Leadership Leverage Points for Organization-Level Improvement in Health Care (Second Edition). Cambridge, Massachusetts: Institute for Healthcare </a:t>
            </a:r>
            <a:r>
              <a:rPr lang="fr-FR" sz="900" i="1"/>
              <a:t>Improvement</a:t>
            </a:r>
            <a:r>
              <a:rPr lang="fr-FR" sz="900"/>
              <a:t>; 2008. Available: </a:t>
            </a:r>
            <a:r>
              <a:rPr lang="fr-FR" sz="900">
                <a:hlinkClick r:id="rId4"/>
              </a:rPr>
              <a:t>www.ihi.org</a:t>
            </a:r>
            <a:r>
              <a:rPr lang="fr-FR" sz="900"/>
              <a:t> p26</a:t>
            </a:r>
            <a:endParaRPr lang="en-GB" sz="900"/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550" y="3881438"/>
            <a:ext cx="5627688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itle 1"/>
          <p:cNvSpPr txBox="1">
            <a:spLocks/>
          </p:cNvSpPr>
          <p:nvPr/>
        </p:nvSpPr>
        <p:spPr bwMode="auto">
          <a:xfrm>
            <a:off x="330200" y="3265488"/>
            <a:ext cx="5821363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latin typeface="Calibri" charset="0"/>
              </a:rPr>
              <a:t> </a:t>
            </a:r>
            <a:r>
              <a:rPr lang="en-GB" sz="3200">
                <a:latin typeface="Calibri" charset="0"/>
              </a:rPr>
              <a:t>Applied Science Approach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0739B69-F874-4512-B7EB-57F30F4AAAC5}"/>
              </a:ext>
            </a:extLst>
          </p:cNvPr>
          <p:cNvSpPr/>
          <p:nvPr/>
        </p:nvSpPr>
        <p:spPr>
          <a:xfrm>
            <a:off x="754144" y="3265488"/>
            <a:ext cx="5751431" cy="28807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92070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4000" dirty="0">
                <a:latin typeface="Calibri" charset="0"/>
                <a:cs typeface="Arial" charset="0"/>
              </a:rPr>
              <a:t>Co Design</a:t>
            </a:r>
            <a:endParaRPr lang="en-GB" sz="4000" i="1" dirty="0">
              <a:latin typeface="Calibri" charset="0"/>
              <a:cs typeface="Arial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2800" dirty="0">
                <a:latin typeface="Calibri" charset="0"/>
                <a:cs typeface="Arial" charset="0"/>
              </a:rPr>
              <a:t>Looks at process from users point of view- </a:t>
            </a:r>
            <a:r>
              <a:rPr lang="en-GB" sz="2800" dirty="0" err="1">
                <a:latin typeface="Calibri" charset="0"/>
                <a:cs typeface="Arial" charset="0"/>
              </a:rPr>
              <a:t>i.e</a:t>
            </a:r>
            <a:r>
              <a:rPr lang="en-GB" sz="2800" dirty="0">
                <a:latin typeface="Calibri" charset="0"/>
                <a:cs typeface="Arial" charset="0"/>
              </a:rPr>
              <a:t> </a:t>
            </a:r>
            <a:r>
              <a:rPr lang="en-GB" sz="2800" dirty="0">
                <a:solidFill>
                  <a:srgbClr val="FF0000"/>
                </a:solidFill>
                <a:latin typeface="Calibri" charset="0"/>
                <a:cs typeface="Arial" charset="0"/>
              </a:rPr>
              <a:t>VALUE</a:t>
            </a:r>
          </a:p>
          <a:p>
            <a:pPr eaLnBrk="1" hangingPunct="1">
              <a:defRPr/>
            </a:pPr>
            <a:endParaRPr lang="en-GB" sz="2800" dirty="0">
              <a:latin typeface="Calibri" charset="0"/>
              <a:cs typeface="Arial" charset="0"/>
            </a:endParaRPr>
          </a:p>
          <a:p>
            <a:pPr eaLnBrk="1" hangingPunct="1">
              <a:defRPr/>
            </a:pPr>
            <a:r>
              <a:rPr lang="en-GB" sz="2800" dirty="0">
                <a:latin typeface="Calibri" charset="0"/>
                <a:cs typeface="Arial" charset="0"/>
              </a:rPr>
              <a:t>Collaborative and often leads to best results</a:t>
            </a:r>
          </a:p>
          <a:p>
            <a:pPr eaLnBrk="1" hangingPunct="1">
              <a:defRPr/>
            </a:pPr>
            <a:endParaRPr lang="en-GB" sz="2800" dirty="0">
              <a:latin typeface="Calibri" charset="0"/>
              <a:cs typeface="Arial" charset="0"/>
            </a:endParaRPr>
          </a:p>
          <a:p>
            <a:pPr eaLnBrk="1" hangingPunct="1">
              <a:defRPr/>
            </a:pPr>
            <a:r>
              <a:rPr lang="en-GB" sz="2800" dirty="0">
                <a:latin typeface="Calibri" charset="0"/>
                <a:cs typeface="Arial" charset="0"/>
              </a:rPr>
              <a:t>More work involved in setting up, but often more sustainable</a:t>
            </a:r>
          </a:p>
          <a:p>
            <a:pPr eaLnBrk="1" hangingPunct="1">
              <a:defRPr/>
            </a:pPr>
            <a:endParaRPr lang="en-GB" sz="2800" dirty="0">
              <a:latin typeface="Calibri" charset="0"/>
              <a:cs typeface="Arial" charset="0"/>
            </a:endParaRPr>
          </a:p>
          <a:p>
            <a:pPr eaLnBrk="1" hangingPunct="1">
              <a:defRPr/>
            </a:pPr>
            <a:r>
              <a:rPr lang="en-GB" sz="2800" dirty="0">
                <a:latin typeface="Calibri" charset="0"/>
                <a:cs typeface="Arial" charset="0"/>
              </a:rPr>
              <a:t>Can include users in project team- ‘co production’</a:t>
            </a:r>
          </a:p>
        </p:txBody>
      </p:sp>
    </p:spTree>
    <p:extLst>
      <p:ext uri="{BB962C8B-B14F-4D97-AF65-F5344CB8AC3E}">
        <p14:creationId xmlns:p14="http://schemas.microsoft.com/office/powerpoint/2010/main" val="11158750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/>
        </p:nvSpPr>
        <p:spPr>
          <a:xfrm>
            <a:off x="4237038" y="3197225"/>
            <a:ext cx="4668837" cy="1476375"/>
          </a:xfrm>
          <a:prstGeom prst="rect">
            <a:avLst/>
          </a:prstGeom>
        </p:spPr>
        <p:txBody>
          <a:bodyPr lIns="0" rIns="0" anchor="ctr">
            <a:normAutofit/>
          </a:bodyPr>
          <a:lstStyle/>
          <a:p>
            <a:pPr algn="ctr" defTabSz="914400"/>
            <a:r>
              <a:rPr lang="en-US" sz="2600">
                <a:latin typeface="Calibri" charset="0"/>
              </a:rPr>
              <a:t>Designing services </a:t>
            </a:r>
            <a:r>
              <a:rPr lang="en-US" sz="2600" b="1" i="1">
                <a:latin typeface="Calibri" charset="0"/>
              </a:rPr>
              <a:t>for</a:t>
            </a:r>
            <a:r>
              <a:rPr lang="en-US" sz="2600">
                <a:latin typeface="Calibri" charset="0"/>
              </a:rPr>
              <a:t> patients </a:t>
            </a:r>
            <a:br>
              <a:rPr lang="en-US" sz="2600">
                <a:latin typeface="Calibri" charset="0"/>
              </a:rPr>
            </a:br>
            <a:r>
              <a:rPr lang="en-US" sz="2600">
                <a:latin typeface="Wingdings" charset="0"/>
                <a:sym typeface="Wingdings" charset="0"/>
              </a:rPr>
              <a:t></a:t>
            </a:r>
            <a:br>
              <a:rPr lang="en-US" sz="2600">
                <a:latin typeface="Calibri" charset="0"/>
                <a:sym typeface="Wingdings" charset="0"/>
              </a:rPr>
            </a:br>
            <a:r>
              <a:rPr lang="en-US" sz="2600">
                <a:latin typeface="Calibri" charset="0"/>
                <a:sym typeface="Wingdings" charset="0"/>
              </a:rPr>
              <a:t>  </a:t>
            </a:r>
            <a:r>
              <a:rPr lang="en-US" sz="2600">
                <a:latin typeface="Calibri" charset="0"/>
              </a:rPr>
              <a:t>designing services </a:t>
            </a:r>
            <a:r>
              <a:rPr lang="en-US" sz="2600" b="1" i="1">
                <a:latin typeface="Calibri" charset="0"/>
              </a:rPr>
              <a:t>with</a:t>
            </a:r>
            <a:r>
              <a:rPr lang="en-US" sz="2600">
                <a:latin typeface="Calibri" charset="0"/>
              </a:rPr>
              <a:t> patients</a:t>
            </a:r>
          </a:p>
        </p:txBody>
      </p:sp>
      <p:pic>
        <p:nvPicPr>
          <p:cNvPr id="16386" name="Picture 6" descr="Screen Shot 2013-10-21 at 12.12.2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2425" y="2603500"/>
            <a:ext cx="3749675" cy="3201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7" descr="EBD king f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338" y="666750"/>
            <a:ext cx="75438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0159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46200" y="296863"/>
            <a:ext cx="7797800" cy="1260475"/>
          </a:xfrm>
        </p:spPr>
        <p:txBody>
          <a:bodyPr/>
          <a:lstStyle/>
          <a:p>
            <a:pPr eaLnBrk="1" hangingPunct="1"/>
            <a:r>
              <a:rPr lang="en-GB" sz="4000" b="1">
                <a:solidFill>
                  <a:schemeClr val="bg1"/>
                </a:solidFill>
                <a:latin typeface="Calibri" charset="0"/>
              </a:rPr>
              <a:t>Model for Improvement</a:t>
            </a:r>
            <a:br>
              <a:rPr lang="en-GB" sz="4800" b="1">
                <a:solidFill>
                  <a:schemeClr val="bg1"/>
                </a:solidFill>
                <a:latin typeface="Calibri" charset="0"/>
              </a:rPr>
            </a:br>
            <a:r>
              <a:rPr lang="en-GB" sz="3200" b="1">
                <a:solidFill>
                  <a:schemeClr val="bg1"/>
                </a:solidFill>
                <a:latin typeface="Calibri" charset="0"/>
              </a:rPr>
              <a:t>Act on the plan - Testing</a:t>
            </a:r>
          </a:p>
        </p:txBody>
      </p:sp>
      <p:pic>
        <p:nvPicPr>
          <p:cNvPr id="24580" name="Picture 2" descr="s_02_mfi_nofill_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0338" y="260350"/>
            <a:ext cx="3959225" cy="638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7608ACAB-3AF3-4DA4-87C9-A797AB9B961A}"/>
              </a:ext>
            </a:extLst>
          </p:cNvPr>
          <p:cNvSpPr/>
          <p:nvPr/>
        </p:nvSpPr>
        <p:spPr>
          <a:xfrm>
            <a:off x="2328420" y="3367283"/>
            <a:ext cx="4666268" cy="316549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770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chemeClr val="accent2"/>
                </a:solidFill>
                <a:latin typeface="Calibri" charset="0"/>
                <a:ea typeface="MS PGothic" charset="0"/>
                <a:cs typeface="MS PGothic" charset="0"/>
              </a:rPr>
              <a:t>Why test your changes?</a:t>
            </a:r>
          </a:p>
        </p:txBody>
      </p:sp>
      <p:sp>
        <p:nvSpPr>
          <p:cNvPr id="28674" name="Rectangle 3"/>
          <p:cNvSpPr txBox="1">
            <a:spLocks noChangeArrowheads="1"/>
          </p:cNvSpPr>
          <p:nvPr/>
        </p:nvSpPr>
        <p:spPr bwMode="auto">
          <a:xfrm>
            <a:off x="317500" y="1417638"/>
            <a:ext cx="842962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SzPct val="80000"/>
              <a:buFontTx/>
              <a:buChar char="•"/>
            </a:pPr>
            <a:r>
              <a:rPr lang="en-US" sz="3200" dirty="0">
                <a:ea typeface="MS PGothic" charset="0"/>
                <a:cs typeface="MS PGothic" charset="0"/>
              </a:rPr>
              <a:t>To learn how to adapt the change to your setting</a:t>
            </a:r>
          </a:p>
          <a:p>
            <a:pPr>
              <a:spcBef>
                <a:spcPct val="20000"/>
              </a:spcBef>
              <a:buSzPct val="80000"/>
              <a:buFontTx/>
              <a:buChar char="•"/>
            </a:pPr>
            <a:endParaRPr lang="en-US" sz="3200" dirty="0">
              <a:ea typeface="MS PGothic" charset="0"/>
              <a:cs typeface="MS PGothic" charset="0"/>
            </a:endParaRPr>
          </a:p>
          <a:p>
            <a:pPr>
              <a:spcBef>
                <a:spcPct val="20000"/>
              </a:spcBef>
              <a:buSzPct val="80000"/>
              <a:buFontTx/>
              <a:buChar char="•"/>
            </a:pPr>
            <a:r>
              <a:rPr lang="en-US" sz="3200" dirty="0">
                <a:ea typeface="MS PGothic" charset="0"/>
                <a:cs typeface="MS PGothic" charset="0"/>
              </a:rPr>
              <a:t>To evaluate the costs and </a:t>
            </a:r>
            <a:r>
              <a:rPr lang="ja-JP" altLang="en-US" sz="3200" dirty="0">
                <a:ea typeface="MS PGothic" charset="0"/>
                <a:cs typeface="MS PGothic" charset="0"/>
              </a:rPr>
              <a:t>“</a:t>
            </a:r>
            <a:r>
              <a:rPr lang="en-US" altLang="ja-JP" sz="3200" dirty="0">
                <a:cs typeface="Arial" charset="0"/>
              </a:rPr>
              <a:t>side-effects</a:t>
            </a:r>
            <a:r>
              <a:rPr lang="ja-JP" altLang="en-US" sz="3200" dirty="0">
                <a:ea typeface="MS PGothic" charset="0"/>
                <a:cs typeface="MS PGothic" charset="0"/>
              </a:rPr>
              <a:t>”</a:t>
            </a:r>
            <a:r>
              <a:rPr lang="en-US" altLang="ja-JP" sz="3200" dirty="0">
                <a:cs typeface="Arial" charset="0"/>
              </a:rPr>
              <a:t> of changes e.g. business case</a:t>
            </a:r>
          </a:p>
          <a:p>
            <a:pPr>
              <a:spcBef>
                <a:spcPct val="20000"/>
              </a:spcBef>
              <a:buSzPct val="80000"/>
              <a:buFontTx/>
              <a:buChar char="•"/>
            </a:pPr>
            <a:endParaRPr lang="en-US" sz="3200" dirty="0">
              <a:cs typeface="Arial" charset="0"/>
            </a:endParaRPr>
          </a:p>
          <a:p>
            <a:pPr>
              <a:spcBef>
                <a:spcPct val="20000"/>
              </a:spcBef>
              <a:buSzPct val="80000"/>
              <a:buFontTx/>
              <a:buChar char="•"/>
            </a:pPr>
            <a:r>
              <a:rPr lang="en-US" sz="3200" dirty="0">
                <a:cs typeface="Arial" charset="0"/>
              </a:rPr>
              <a:t>To increase the belief of others that the change will result in improvements in your setting</a:t>
            </a:r>
          </a:p>
          <a:p>
            <a:pPr>
              <a:spcBef>
                <a:spcPct val="20000"/>
              </a:spcBef>
              <a:buSzPct val="80000"/>
              <a:buFontTx/>
              <a:buChar char="•"/>
            </a:pPr>
            <a:endParaRPr lang="en-US" sz="1200" dirty="0">
              <a:cs typeface="Arial" charset="0"/>
            </a:endParaRPr>
          </a:p>
          <a:p>
            <a:pPr>
              <a:spcBef>
                <a:spcPct val="20000"/>
              </a:spcBef>
              <a:buSzPct val="80000"/>
              <a:buFontTx/>
              <a:buChar char="•"/>
            </a:pPr>
            <a:endParaRPr lang="en-US" sz="12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704377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613" y="1052513"/>
            <a:ext cx="5003800" cy="500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6426201" y="920538"/>
            <a:ext cx="2286000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ja-JP" altLang="en-US" sz="2000" b="1" dirty="0">
                <a:solidFill>
                  <a:srgbClr val="0000CC"/>
                </a:solidFill>
                <a:latin typeface="+mj-lt"/>
              </a:rPr>
              <a:t>“</a:t>
            </a:r>
            <a:r>
              <a:rPr lang="en-US" altLang="ja-JP" sz="2000" b="1" dirty="0">
                <a:solidFill>
                  <a:srgbClr val="0000CC"/>
                </a:solidFill>
                <a:latin typeface="+mj-lt"/>
              </a:rPr>
              <a:t>What will happen if we try something different?</a:t>
            </a:r>
            <a:r>
              <a:rPr lang="ja-JP" altLang="en-US" sz="2000" b="1" dirty="0">
                <a:solidFill>
                  <a:srgbClr val="0000CC"/>
                </a:solidFill>
                <a:latin typeface="+mj-lt"/>
              </a:rPr>
              <a:t>”</a:t>
            </a:r>
            <a:endParaRPr lang="en-GB" altLang="ja-JP" sz="2000" b="1" dirty="0">
              <a:solidFill>
                <a:srgbClr val="0000CC"/>
              </a:solidFill>
              <a:latin typeface="+mj-lt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GB" sz="2000" b="1" dirty="0">
                <a:solidFill>
                  <a:srgbClr val="0000CC"/>
                </a:solidFill>
                <a:latin typeface="+mj-lt"/>
              </a:rPr>
              <a:t>e.g. a new booking form</a:t>
            </a:r>
            <a:endParaRPr lang="en-US" sz="2000" b="1" dirty="0">
              <a:solidFill>
                <a:srgbClr val="0000CC"/>
              </a:solidFill>
              <a:latin typeface="+mj-lt"/>
            </a:endParaRPr>
          </a:p>
        </p:txBody>
      </p:sp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6443663" y="5157788"/>
            <a:ext cx="23622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ja-JP" altLang="en-US" sz="2000" b="1" dirty="0">
                <a:solidFill>
                  <a:srgbClr val="0000CC"/>
                </a:solidFill>
                <a:latin typeface="+mj-lt"/>
              </a:rPr>
              <a:t>“</a:t>
            </a:r>
            <a:r>
              <a:rPr lang="en-US" altLang="ja-JP" sz="2000" b="1" dirty="0">
                <a:solidFill>
                  <a:srgbClr val="0000CC"/>
                </a:solidFill>
                <a:latin typeface="+mj-lt"/>
              </a:rPr>
              <a:t>Let</a:t>
            </a:r>
            <a:r>
              <a:rPr lang="en-GB" altLang="ja-JP" sz="2000" b="1" dirty="0">
                <a:solidFill>
                  <a:srgbClr val="0000CC"/>
                </a:solidFill>
                <a:latin typeface="+mj-lt"/>
              </a:rPr>
              <a:t>’</a:t>
            </a:r>
            <a:r>
              <a:rPr lang="en-US" altLang="ja-JP" sz="2000" b="1" dirty="0">
                <a:solidFill>
                  <a:srgbClr val="0000CC"/>
                </a:solidFill>
                <a:latin typeface="+mj-lt"/>
              </a:rPr>
              <a:t>s try it!</a:t>
            </a:r>
            <a:r>
              <a:rPr lang="ja-JP" altLang="en-US" sz="2000" b="1" dirty="0">
                <a:solidFill>
                  <a:srgbClr val="0000CC"/>
                </a:solidFill>
                <a:latin typeface="+mj-lt"/>
              </a:rPr>
              <a:t>”</a:t>
            </a:r>
            <a:endParaRPr lang="en-GB" altLang="ja-JP" sz="2000" b="1" dirty="0">
              <a:solidFill>
                <a:srgbClr val="0000CC"/>
              </a:solidFill>
              <a:latin typeface="+mj-lt"/>
            </a:endParaRPr>
          </a:p>
          <a:p>
            <a:pPr>
              <a:spcBef>
                <a:spcPct val="50000"/>
              </a:spcBef>
              <a:defRPr/>
            </a:pPr>
            <a:r>
              <a:rPr lang="en-GB" sz="2000" b="1" dirty="0">
                <a:solidFill>
                  <a:srgbClr val="0000CC"/>
                </a:solidFill>
                <a:latin typeface="+mj-lt"/>
              </a:rPr>
              <a:t>Pilot the booking form for one week</a:t>
            </a:r>
            <a:endParaRPr lang="en-US" sz="2000" b="1" dirty="0">
              <a:solidFill>
                <a:srgbClr val="0000CC"/>
              </a:solidFill>
              <a:latin typeface="+mj-lt"/>
            </a:endParaRPr>
          </a:p>
        </p:txBody>
      </p:sp>
      <p:sp>
        <p:nvSpPr>
          <p:cNvPr id="19461" name="Text Box 6"/>
          <p:cNvSpPr txBox="1">
            <a:spLocks noChangeArrowheads="1"/>
          </p:cNvSpPr>
          <p:nvPr/>
        </p:nvSpPr>
        <p:spPr bwMode="auto">
          <a:xfrm>
            <a:off x="250825" y="5084763"/>
            <a:ext cx="23622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ja-JP" altLang="en-US" sz="2000" b="1" dirty="0">
                <a:solidFill>
                  <a:srgbClr val="0000CC"/>
                </a:solidFill>
                <a:latin typeface="+mj-lt"/>
              </a:rPr>
              <a:t>“</a:t>
            </a:r>
            <a:r>
              <a:rPr lang="en-US" altLang="ja-JP" sz="2000" b="1" dirty="0">
                <a:solidFill>
                  <a:srgbClr val="0000CC"/>
                </a:solidFill>
                <a:latin typeface="+mj-lt"/>
              </a:rPr>
              <a:t>Did it work?</a:t>
            </a:r>
            <a:r>
              <a:rPr lang="ja-JP" altLang="en-US" sz="2000" b="1" dirty="0">
                <a:solidFill>
                  <a:srgbClr val="0000CC"/>
                </a:solidFill>
                <a:latin typeface="+mj-lt"/>
              </a:rPr>
              <a:t>”</a:t>
            </a:r>
            <a:endParaRPr lang="en-GB" altLang="ja-JP" sz="2000" b="1" dirty="0">
              <a:solidFill>
                <a:srgbClr val="0000CC"/>
              </a:solidFill>
              <a:latin typeface="+mj-lt"/>
            </a:endParaRPr>
          </a:p>
          <a:p>
            <a:pPr algn="r">
              <a:spcBef>
                <a:spcPct val="50000"/>
              </a:spcBef>
              <a:defRPr/>
            </a:pPr>
            <a:r>
              <a:rPr lang="en-GB" sz="2000" b="1" dirty="0">
                <a:solidFill>
                  <a:srgbClr val="0000CC"/>
                </a:solidFill>
                <a:latin typeface="+mj-lt"/>
              </a:rPr>
              <a:t>Check your NELA data for signs of improvement</a:t>
            </a:r>
            <a:endParaRPr lang="en-US" sz="2000" b="1" dirty="0">
              <a:solidFill>
                <a:srgbClr val="0000CC"/>
              </a:solidFill>
              <a:latin typeface="+mj-lt"/>
            </a:endParaRPr>
          </a:p>
        </p:txBody>
      </p:sp>
      <p:sp>
        <p:nvSpPr>
          <p:cNvPr id="19462" name="Text Box 7"/>
          <p:cNvSpPr txBox="1">
            <a:spLocks noChangeArrowheads="1"/>
          </p:cNvSpPr>
          <p:nvPr/>
        </p:nvSpPr>
        <p:spPr bwMode="auto">
          <a:xfrm>
            <a:off x="250825" y="1087438"/>
            <a:ext cx="2362200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ja-JP" altLang="en-US" sz="2000" b="1" dirty="0">
                <a:solidFill>
                  <a:srgbClr val="0000CC"/>
                </a:solidFill>
                <a:latin typeface="+mj-lt"/>
              </a:rPr>
              <a:t>“</a:t>
            </a:r>
            <a:r>
              <a:rPr lang="en-US" altLang="ja-JP" sz="2000" b="1" dirty="0">
                <a:solidFill>
                  <a:srgbClr val="0000CC"/>
                </a:solidFill>
                <a:latin typeface="+mj-lt"/>
              </a:rPr>
              <a:t>What</a:t>
            </a:r>
            <a:r>
              <a:rPr lang="en-GB" altLang="ja-JP" sz="2000" b="1" dirty="0">
                <a:solidFill>
                  <a:srgbClr val="0000CC"/>
                </a:solidFill>
                <a:latin typeface="+mj-lt"/>
              </a:rPr>
              <a:t>’</a:t>
            </a:r>
            <a:r>
              <a:rPr lang="en-US" altLang="ja-JP" sz="2000" b="1" dirty="0">
                <a:solidFill>
                  <a:srgbClr val="0000CC"/>
                </a:solidFill>
                <a:latin typeface="+mj-lt"/>
              </a:rPr>
              <a:t>s next?</a:t>
            </a:r>
            <a:r>
              <a:rPr lang="ja-JP" altLang="en-US" sz="2000" b="1" dirty="0">
                <a:solidFill>
                  <a:srgbClr val="0000CC"/>
                </a:solidFill>
                <a:latin typeface="+mj-lt"/>
              </a:rPr>
              <a:t>”</a:t>
            </a:r>
            <a:endParaRPr lang="en-GB" altLang="ja-JP" sz="2000" b="1" dirty="0">
              <a:solidFill>
                <a:srgbClr val="0000CC"/>
              </a:solidFill>
              <a:latin typeface="+mj-lt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GB" sz="2000" b="1" dirty="0">
                <a:solidFill>
                  <a:srgbClr val="0000CC"/>
                </a:solidFill>
                <a:latin typeface="+mj-lt"/>
              </a:rPr>
              <a:t>Do you scale up or change your idea based on what you’ve learnt?</a:t>
            </a:r>
            <a:endParaRPr lang="en-US" sz="2000" b="1" dirty="0">
              <a:solidFill>
                <a:srgbClr val="0000CC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59459127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836613"/>
            <a:ext cx="4176713" cy="915987"/>
          </a:xfrm>
        </p:spPr>
        <p:txBody>
          <a:bodyPr/>
          <a:lstStyle/>
          <a:p>
            <a:r>
              <a:rPr lang="en-GB" sz="3200" b="1">
                <a:latin typeface="Arial" charset="0"/>
              </a:rPr>
              <a:t>Clinical audit cycle</a:t>
            </a:r>
          </a:p>
        </p:txBody>
      </p:sp>
      <p:pic>
        <p:nvPicPr>
          <p:cNvPr id="18434" name="Picture 1" descr="G:\Development\HQIP stage chart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8435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5003800" y="1700213"/>
            <a:ext cx="4140200" cy="3744912"/>
          </a:xfrm>
        </p:spPr>
        <p:txBody>
          <a:bodyPr/>
          <a:lstStyle/>
          <a:p>
            <a:endParaRPr lang="en-GB">
              <a:latin typeface="Times New Roman" pitchFamily="18" charset="0"/>
            </a:endParaRPr>
          </a:p>
        </p:txBody>
      </p:sp>
      <p:pic>
        <p:nvPicPr>
          <p:cNvPr id="18436" name="Picture 6" descr="Plan Do study Ac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7900" y="1628775"/>
            <a:ext cx="4211638" cy="386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Rectangle 7"/>
          <p:cNvSpPr>
            <a:spLocks noChangeArrowheads="1"/>
          </p:cNvSpPr>
          <p:nvPr/>
        </p:nvSpPr>
        <p:spPr bwMode="auto">
          <a:xfrm>
            <a:off x="4716463" y="692150"/>
            <a:ext cx="41767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GB" sz="3200" b="1">
                <a:latin typeface="Calibri" pitchFamily="34" charset="0"/>
              </a:rPr>
              <a:t>PDSA cycle</a:t>
            </a:r>
          </a:p>
        </p:txBody>
      </p:sp>
      <p:sp>
        <p:nvSpPr>
          <p:cNvPr id="18438" name="Line 8"/>
          <p:cNvSpPr>
            <a:spLocks noChangeShapeType="1"/>
          </p:cNvSpPr>
          <p:nvPr/>
        </p:nvSpPr>
        <p:spPr bwMode="auto">
          <a:xfrm>
            <a:off x="4716463" y="908050"/>
            <a:ext cx="0" cy="46815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39" name="Rectangle 9"/>
          <p:cNvSpPr>
            <a:spLocks noChangeArrowheads="1"/>
          </p:cNvSpPr>
          <p:nvPr/>
        </p:nvSpPr>
        <p:spPr bwMode="auto">
          <a:xfrm>
            <a:off x="2411413" y="5661025"/>
            <a:ext cx="417671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GB" sz="2400" b="1">
                <a:latin typeface="Calibri" pitchFamily="34" charset="0"/>
              </a:rPr>
              <a:t>Implement change</a:t>
            </a:r>
          </a:p>
        </p:txBody>
      </p:sp>
      <p:sp>
        <p:nvSpPr>
          <p:cNvPr id="18440" name="Line 10"/>
          <p:cNvSpPr>
            <a:spLocks noChangeShapeType="1"/>
          </p:cNvSpPr>
          <p:nvPr/>
        </p:nvSpPr>
        <p:spPr bwMode="auto">
          <a:xfrm flipH="1" flipV="1">
            <a:off x="3924300" y="5300663"/>
            <a:ext cx="431800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41" name="Line 11"/>
          <p:cNvSpPr>
            <a:spLocks noChangeShapeType="1"/>
          </p:cNvSpPr>
          <p:nvPr/>
        </p:nvSpPr>
        <p:spPr bwMode="auto">
          <a:xfrm flipV="1">
            <a:off x="4356100" y="3284538"/>
            <a:ext cx="1584325" cy="2449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897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z="3600">
                <a:latin typeface="Calibri" charset="0"/>
              </a:rPr>
              <a:t>Cycles of Tests Build Confidence</a:t>
            </a:r>
          </a:p>
        </p:txBody>
      </p:sp>
      <p:graphicFrame>
        <p:nvGraphicFramePr>
          <p:cNvPr id="32770" name="Object 41"/>
          <p:cNvGraphicFramePr>
            <a:graphicFrameLocks noChangeAspect="1"/>
          </p:cNvGraphicFramePr>
          <p:nvPr/>
        </p:nvGraphicFramePr>
        <p:xfrm>
          <a:off x="1673225" y="2286000"/>
          <a:ext cx="5416550" cy="411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1" name="Visio" r:id="rId4" imgW="3793354" imgH="2399936" progId="">
                  <p:embed/>
                </p:oleObj>
              </mc:Choice>
              <mc:Fallback>
                <p:oleObj name="Visio" r:id="rId4" imgW="3793354" imgH="239993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3225" y="2286000"/>
                        <a:ext cx="5416550" cy="411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1" name="Text Box 4"/>
          <p:cNvSpPr txBox="1">
            <a:spLocks noChangeArrowheads="1"/>
          </p:cNvSpPr>
          <p:nvPr/>
        </p:nvSpPr>
        <p:spPr bwMode="auto">
          <a:xfrm>
            <a:off x="76200" y="5153025"/>
            <a:ext cx="16764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Proposals, theories, hunches, intuition</a:t>
            </a:r>
          </a:p>
        </p:txBody>
      </p:sp>
      <p:sp>
        <p:nvSpPr>
          <p:cNvPr id="32772" name="Text Box 5"/>
          <p:cNvSpPr txBox="1">
            <a:spLocks noChangeArrowheads="1"/>
          </p:cNvSpPr>
          <p:nvPr/>
        </p:nvSpPr>
        <p:spPr bwMode="auto">
          <a:xfrm>
            <a:off x="6705600" y="1022350"/>
            <a:ext cx="21336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Changes that will result in improvement</a:t>
            </a:r>
          </a:p>
        </p:txBody>
      </p:sp>
      <p:sp>
        <p:nvSpPr>
          <p:cNvPr id="32773" name="AutoShape 6"/>
          <p:cNvSpPr>
            <a:spLocks noChangeArrowheads="1"/>
          </p:cNvSpPr>
          <p:nvPr/>
        </p:nvSpPr>
        <p:spPr bwMode="auto">
          <a:xfrm rot="-1712878">
            <a:off x="609600" y="3352800"/>
            <a:ext cx="6477000" cy="228600"/>
          </a:xfrm>
          <a:prstGeom prst="rightArrow">
            <a:avLst>
              <a:gd name="adj1" fmla="val 50000"/>
              <a:gd name="adj2" fmla="val 111103"/>
            </a:avLst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4" name="Text Box 7"/>
          <p:cNvSpPr txBox="1">
            <a:spLocks noChangeArrowheads="1"/>
          </p:cNvSpPr>
          <p:nvPr/>
        </p:nvSpPr>
        <p:spPr bwMode="auto">
          <a:xfrm>
            <a:off x="2362200" y="2438400"/>
            <a:ext cx="1676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Learning from data</a:t>
            </a:r>
          </a:p>
        </p:txBody>
      </p:sp>
    </p:spTree>
    <p:extLst>
      <p:ext uri="{BB962C8B-B14F-4D97-AF65-F5344CB8AC3E}">
        <p14:creationId xmlns:p14="http://schemas.microsoft.com/office/powerpoint/2010/main" val="1255719063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83C44-6022-401A-990D-B225E5F05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D1FABB-6D3E-446F-A6C9-C64B5A16AA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Model for improvement is handy framework for making change</a:t>
            </a:r>
          </a:p>
          <a:p>
            <a:r>
              <a:rPr lang="en-GB" dirty="0"/>
              <a:t>NELA standards, measures and reporting can help you do this</a:t>
            </a:r>
          </a:p>
          <a:p>
            <a:r>
              <a:rPr lang="en-GB" dirty="0"/>
              <a:t>There are a few simple tools to help you get change ideas e.g. driver diagrams etc.</a:t>
            </a:r>
          </a:p>
        </p:txBody>
      </p:sp>
    </p:spTree>
    <p:extLst>
      <p:ext uri="{BB962C8B-B14F-4D97-AF65-F5344CB8AC3E}">
        <p14:creationId xmlns:p14="http://schemas.microsoft.com/office/powerpoint/2010/main" val="3677868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46200" y="296863"/>
            <a:ext cx="7797800" cy="1260475"/>
          </a:xfrm>
        </p:spPr>
        <p:txBody>
          <a:bodyPr/>
          <a:lstStyle/>
          <a:p>
            <a:pPr eaLnBrk="1" hangingPunct="1"/>
            <a:r>
              <a:rPr lang="en-GB" sz="4000" b="1">
                <a:solidFill>
                  <a:schemeClr val="bg1"/>
                </a:solidFill>
                <a:latin typeface="Calibri" charset="0"/>
              </a:rPr>
              <a:t>Model for Improvement</a:t>
            </a:r>
            <a:br>
              <a:rPr lang="en-GB" sz="4800" b="1">
                <a:solidFill>
                  <a:schemeClr val="bg1"/>
                </a:solidFill>
                <a:latin typeface="Calibri" charset="0"/>
              </a:rPr>
            </a:br>
            <a:r>
              <a:rPr lang="en-GB" sz="3200" b="1">
                <a:solidFill>
                  <a:schemeClr val="bg1"/>
                </a:solidFill>
                <a:latin typeface="Calibri" charset="0"/>
              </a:rPr>
              <a:t>Act on the plan - Testing</a:t>
            </a:r>
          </a:p>
        </p:txBody>
      </p:sp>
      <p:pic>
        <p:nvPicPr>
          <p:cNvPr id="24580" name="Picture 2" descr="s_02_mfi_nofill_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0338" y="260350"/>
            <a:ext cx="3959225" cy="638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36299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2060575"/>
            <a:ext cx="8256587" cy="287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0" name="Title 1"/>
          <p:cNvSpPr txBox="1">
            <a:spLocks/>
          </p:cNvSpPr>
          <p:nvPr/>
        </p:nvSpPr>
        <p:spPr bwMode="auto">
          <a:xfrm>
            <a:off x="684213" y="549275"/>
            <a:ext cx="777557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latin typeface="Calibri" charset="0"/>
              </a:rPr>
              <a:t> </a:t>
            </a:r>
            <a:r>
              <a:rPr lang="en-GB" sz="4400">
                <a:latin typeface="Calibri" charset="0"/>
              </a:rPr>
              <a:t>Applied Science Approach</a:t>
            </a:r>
          </a:p>
        </p:txBody>
      </p:sp>
      <p:pic>
        <p:nvPicPr>
          <p:cNvPr id="22531" name="Picture 2" descr="s_02_mfi_nofill_0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713" y="2205038"/>
            <a:ext cx="1612900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2" descr="s_02_mfi_nofill_0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938" y="3429000"/>
            <a:ext cx="1165225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2" descr="s_02_mfi_nofill_03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363" y="3429000"/>
            <a:ext cx="1236662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654564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46200" y="296863"/>
            <a:ext cx="7797800" cy="1260475"/>
          </a:xfrm>
        </p:spPr>
        <p:txBody>
          <a:bodyPr/>
          <a:lstStyle/>
          <a:p>
            <a:pPr eaLnBrk="1" hangingPunct="1"/>
            <a:r>
              <a:rPr lang="en-GB" sz="4000" b="1">
                <a:solidFill>
                  <a:schemeClr val="bg1"/>
                </a:solidFill>
                <a:latin typeface="Calibri" charset="0"/>
              </a:rPr>
              <a:t>Model for Improvement</a:t>
            </a:r>
            <a:br>
              <a:rPr lang="en-GB" sz="4800" b="1">
                <a:solidFill>
                  <a:schemeClr val="bg1"/>
                </a:solidFill>
                <a:latin typeface="Calibri" charset="0"/>
              </a:rPr>
            </a:br>
            <a:r>
              <a:rPr lang="en-GB" sz="3200" b="1">
                <a:solidFill>
                  <a:schemeClr val="bg1"/>
                </a:solidFill>
                <a:latin typeface="Calibri" charset="0"/>
              </a:rPr>
              <a:t>Act on the plan - Testing</a:t>
            </a:r>
          </a:p>
        </p:txBody>
      </p:sp>
      <p:pic>
        <p:nvPicPr>
          <p:cNvPr id="24578" name="Picture 4" descr="C:\Documents and Settings\alisonh\Local Settings\Temporary Internet Files\Content.IE5\APDPZWPW\MP900385807[1]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1341438"/>
            <a:ext cx="2336800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12" descr="http://image.shutterstock.com/display_pic_with_logo/418738/418738,1269959448,5/stock-photo-two-man-s-hands-in-offering-gesture-against-black-background-49902889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4041775"/>
            <a:ext cx="2303462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2" descr="s_02_mfi_nofill_0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0338" y="260350"/>
            <a:ext cx="3959225" cy="638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7235825" y="1052513"/>
            <a:ext cx="760413" cy="457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GB" sz="2400" b="1" dirty="0">
                <a:ea typeface="+mn-ea"/>
              </a:rPr>
              <a:t>Aim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6875463" y="1773238"/>
            <a:ext cx="1593850" cy="457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GB" sz="2400" b="1" dirty="0">
                <a:ea typeface="+mn-ea"/>
              </a:rPr>
              <a:t>Measures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7019925" y="2565400"/>
            <a:ext cx="1471613" cy="457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GB" sz="2400" b="1" dirty="0">
                <a:ea typeface="+mn-ea"/>
              </a:rPr>
              <a:t>Changes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6507163" y="4262438"/>
            <a:ext cx="2457450" cy="4619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GB" sz="2400" b="1" dirty="0">
                <a:ea typeface="+mn-ea"/>
              </a:rPr>
              <a:t>Implementation</a:t>
            </a:r>
          </a:p>
        </p:txBody>
      </p:sp>
    </p:spTree>
    <p:extLst>
      <p:ext uri="{BB962C8B-B14F-4D97-AF65-F5344CB8AC3E}">
        <p14:creationId xmlns:p14="http://schemas.microsoft.com/office/powerpoint/2010/main" val="323175273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46200" y="296863"/>
            <a:ext cx="7797800" cy="1260475"/>
          </a:xfrm>
        </p:spPr>
        <p:txBody>
          <a:bodyPr/>
          <a:lstStyle/>
          <a:p>
            <a:pPr eaLnBrk="1" hangingPunct="1"/>
            <a:r>
              <a:rPr lang="en-GB" sz="4000" b="1">
                <a:solidFill>
                  <a:schemeClr val="bg1"/>
                </a:solidFill>
                <a:latin typeface="Calibri" charset="0"/>
              </a:rPr>
              <a:t>Model for Improvement</a:t>
            </a:r>
            <a:br>
              <a:rPr lang="en-GB" sz="4800" b="1">
                <a:solidFill>
                  <a:schemeClr val="bg1"/>
                </a:solidFill>
                <a:latin typeface="Calibri" charset="0"/>
              </a:rPr>
            </a:br>
            <a:r>
              <a:rPr lang="en-GB" sz="3200" b="1">
                <a:solidFill>
                  <a:schemeClr val="bg1"/>
                </a:solidFill>
                <a:latin typeface="Calibri" charset="0"/>
              </a:rPr>
              <a:t>Act on the plan - Testing</a:t>
            </a:r>
          </a:p>
        </p:txBody>
      </p:sp>
      <p:pic>
        <p:nvPicPr>
          <p:cNvPr id="24580" name="Picture 2" descr="s_02_mfi_nofill_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0338" y="260350"/>
            <a:ext cx="3959225" cy="638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D45EA4E5-6176-4002-B678-45EC6EFF4FAE}"/>
              </a:ext>
            </a:extLst>
          </p:cNvPr>
          <p:cNvSpPr/>
          <p:nvPr/>
        </p:nvSpPr>
        <p:spPr>
          <a:xfrm>
            <a:off x="2554663" y="774913"/>
            <a:ext cx="4666268" cy="92382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90858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D187E-05FB-4853-9E2D-4C2C47FFF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your aim?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F7DB7-10BE-4628-9E54-CA0DBD951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3349358" cy="4525963"/>
          </a:xfrm>
        </p:spPr>
        <p:txBody>
          <a:bodyPr/>
          <a:lstStyle/>
          <a:p>
            <a:r>
              <a:rPr lang="en-GB" dirty="0"/>
              <a:t>NELA standards come from consensus documents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FE1230-0AC5-44FC-91BC-54DF3F621C5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06558" y="1417638"/>
            <a:ext cx="4880242" cy="30376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DA1D4FB-519A-42A3-A47F-D6C0A43B3D7E}"/>
              </a:ext>
            </a:extLst>
          </p:cNvPr>
          <p:cNvSpPr txBox="1"/>
          <p:nvPr/>
        </p:nvSpPr>
        <p:spPr>
          <a:xfrm>
            <a:off x="457200" y="5305874"/>
            <a:ext cx="80929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charset="0"/>
              <a:buChar char="•"/>
            </a:pPr>
            <a:r>
              <a:rPr lang="en-GB" sz="3200" dirty="0">
                <a:solidFill>
                  <a:prstClr val="black"/>
                </a:solidFill>
                <a:latin typeface="Calibri"/>
              </a:rPr>
              <a:t>Might decide other local aims based on need </a:t>
            </a:r>
          </a:p>
        </p:txBody>
      </p:sp>
    </p:spTree>
    <p:extLst>
      <p:ext uri="{BB962C8B-B14F-4D97-AF65-F5344CB8AC3E}">
        <p14:creationId xmlns:p14="http://schemas.microsoft.com/office/powerpoint/2010/main" val="2293901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46200" y="296863"/>
            <a:ext cx="7797800" cy="1260475"/>
          </a:xfrm>
        </p:spPr>
        <p:txBody>
          <a:bodyPr/>
          <a:lstStyle/>
          <a:p>
            <a:pPr eaLnBrk="1" hangingPunct="1"/>
            <a:r>
              <a:rPr lang="en-GB" sz="4000" b="1">
                <a:solidFill>
                  <a:schemeClr val="bg1"/>
                </a:solidFill>
                <a:latin typeface="Calibri" charset="0"/>
              </a:rPr>
              <a:t>Model for Improvement</a:t>
            </a:r>
            <a:br>
              <a:rPr lang="en-GB" sz="4800" b="1">
                <a:solidFill>
                  <a:schemeClr val="bg1"/>
                </a:solidFill>
                <a:latin typeface="Calibri" charset="0"/>
              </a:rPr>
            </a:br>
            <a:r>
              <a:rPr lang="en-GB" sz="3200" b="1">
                <a:solidFill>
                  <a:schemeClr val="bg1"/>
                </a:solidFill>
                <a:latin typeface="Calibri" charset="0"/>
              </a:rPr>
              <a:t>Act on the plan - Testing</a:t>
            </a:r>
          </a:p>
        </p:txBody>
      </p:sp>
      <p:pic>
        <p:nvPicPr>
          <p:cNvPr id="24580" name="Picture 2" descr="s_02_mfi_nofill_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0338" y="194362"/>
            <a:ext cx="3959225" cy="638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D45EA4E5-6176-4002-B678-45EC6EFF4FAE}"/>
              </a:ext>
            </a:extLst>
          </p:cNvPr>
          <p:cNvSpPr/>
          <p:nvPr/>
        </p:nvSpPr>
        <p:spPr>
          <a:xfrm>
            <a:off x="2460395" y="1513477"/>
            <a:ext cx="4666268" cy="92382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149942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46200" y="296863"/>
            <a:ext cx="7797800" cy="1260475"/>
          </a:xfrm>
        </p:spPr>
        <p:txBody>
          <a:bodyPr/>
          <a:lstStyle/>
          <a:p>
            <a:pPr eaLnBrk="1" hangingPunct="1"/>
            <a:r>
              <a:rPr lang="en-GB" sz="4000" b="1">
                <a:solidFill>
                  <a:schemeClr val="bg1"/>
                </a:solidFill>
                <a:latin typeface="Calibri" charset="0"/>
              </a:rPr>
              <a:t>Model for Improvement</a:t>
            </a:r>
            <a:br>
              <a:rPr lang="en-GB" sz="4800" b="1">
                <a:solidFill>
                  <a:schemeClr val="bg1"/>
                </a:solidFill>
                <a:latin typeface="Calibri" charset="0"/>
              </a:rPr>
            </a:br>
            <a:r>
              <a:rPr lang="en-GB" sz="3200" b="1">
                <a:solidFill>
                  <a:schemeClr val="bg1"/>
                </a:solidFill>
                <a:latin typeface="Calibri" charset="0"/>
              </a:rPr>
              <a:t>Act on the plan - Testing</a:t>
            </a:r>
          </a:p>
        </p:txBody>
      </p:sp>
      <p:pic>
        <p:nvPicPr>
          <p:cNvPr id="24580" name="Picture 2" descr="s_02_mfi_nofill_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0338" y="260350"/>
            <a:ext cx="3959225" cy="638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D45EA4E5-6176-4002-B678-45EC6EFF4FAE}"/>
              </a:ext>
            </a:extLst>
          </p:cNvPr>
          <p:cNvSpPr/>
          <p:nvPr/>
        </p:nvSpPr>
        <p:spPr>
          <a:xfrm>
            <a:off x="2422688" y="2207787"/>
            <a:ext cx="4666268" cy="92382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91443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12359</TotalTime>
  <Words>849</Words>
  <Application>Microsoft Office PowerPoint</Application>
  <PresentationFormat>On-screen Show (4:3)</PresentationFormat>
  <Paragraphs>155</Paragraphs>
  <Slides>27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MS PGothic</vt:lpstr>
      <vt:lpstr>MS PGothic</vt:lpstr>
      <vt:lpstr>Arial</vt:lpstr>
      <vt:lpstr>Calibri</vt:lpstr>
      <vt:lpstr>Tahoma</vt:lpstr>
      <vt:lpstr>Times New Roman</vt:lpstr>
      <vt:lpstr>Wingdings</vt:lpstr>
      <vt:lpstr>Office Theme</vt:lpstr>
      <vt:lpstr>1_Office Theme</vt:lpstr>
      <vt:lpstr>2_Office Theme</vt:lpstr>
      <vt:lpstr>Visio</vt:lpstr>
      <vt:lpstr>Useful QI principles for NELA</vt:lpstr>
      <vt:lpstr>        The Typical Approach</vt:lpstr>
      <vt:lpstr>Model for Improvement Act on the plan - Testing</vt:lpstr>
      <vt:lpstr>PowerPoint Presentation</vt:lpstr>
      <vt:lpstr>Model for Improvement Act on the plan - Testing</vt:lpstr>
      <vt:lpstr>Model for Improvement Act on the plan - Testing</vt:lpstr>
      <vt:lpstr>What is your aim?</vt:lpstr>
      <vt:lpstr>Model for Improvement Act on the plan - Testing</vt:lpstr>
      <vt:lpstr>Model for Improvement Act on the plan - Testing</vt:lpstr>
      <vt:lpstr>Quality Improvement:  What changes can we make that will result in an improvement?</vt:lpstr>
      <vt:lpstr>Understanding your system:</vt:lpstr>
      <vt:lpstr>Driver Diagrams</vt:lpstr>
      <vt:lpstr>PowerPoint Presentation</vt:lpstr>
      <vt:lpstr>Breakout</vt:lpstr>
      <vt:lpstr>Process Mapping Diagram - What is it?</vt:lpstr>
      <vt:lpstr>What is your ‘process’?</vt:lpstr>
      <vt:lpstr>Process Mapping Diagram</vt:lpstr>
      <vt:lpstr>Breakout</vt:lpstr>
      <vt:lpstr>What system are you focused on?</vt:lpstr>
      <vt:lpstr>Co Design</vt:lpstr>
      <vt:lpstr>PowerPoint Presentation</vt:lpstr>
      <vt:lpstr>Model for Improvement Act on the plan - Testing</vt:lpstr>
      <vt:lpstr>Why test your changes?</vt:lpstr>
      <vt:lpstr>PowerPoint Presentation</vt:lpstr>
      <vt:lpstr>Clinical audit cycle</vt:lpstr>
      <vt:lpstr>Cycles of Tests Build Confidence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 Cheung</dc:creator>
  <cp:lastModifiedBy>carolyn_johnston@yahoo.co.uk</cp:lastModifiedBy>
  <cp:revision>66</cp:revision>
  <dcterms:created xsi:type="dcterms:W3CDTF">2012-05-26T21:48:38Z</dcterms:created>
  <dcterms:modified xsi:type="dcterms:W3CDTF">2017-11-03T18:05:19Z</dcterms:modified>
</cp:coreProperties>
</file>